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401" r:id="rId2"/>
    <p:sldId id="286" r:id="rId3"/>
    <p:sldId id="308" r:id="rId4"/>
    <p:sldId id="402" r:id="rId5"/>
    <p:sldId id="403" r:id="rId6"/>
    <p:sldId id="256" r:id="rId7"/>
    <p:sldId id="343" r:id="rId8"/>
    <p:sldId id="271" r:id="rId9"/>
    <p:sldId id="272" r:id="rId10"/>
    <p:sldId id="262" r:id="rId11"/>
    <p:sldId id="267" r:id="rId12"/>
    <p:sldId id="265" r:id="rId13"/>
    <p:sldId id="273" r:id="rId14"/>
    <p:sldId id="274" r:id="rId15"/>
    <p:sldId id="299" r:id="rId16"/>
    <p:sldId id="257" r:id="rId17"/>
    <p:sldId id="258" r:id="rId18"/>
    <p:sldId id="259" r:id="rId19"/>
    <p:sldId id="260" r:id="rId20"/>
    <p:sldId id="341" r:id="rId21"/>
    <p:sldId id="261" r:id="rId22"/>
    <p:sldId id="276" r:id="rId23"/>
    <p:sldId id="270" r:id="rId24"/>
  </p:sldIdLst>
  <p:sldSz cx="12192000" cy="6858000"/>
  <p:notesSz cx="6858000" cy="9144000"/>
  <p:defaultTextStyle>
    <a:defPPr>
      <a:defRPr lang="e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llanmörkt format 2 - Dekorfärg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053" autoAdjust="0"/>
    <p:restoredTop sz="93447" autoAdjust="0"/>
  </p:normalViewPr>
  <p:slideViewPr>
    <p:cSldViewPr snapToGrid="0">
      <p:cViewPr varScale="1">
        <p:scale>
          <a:sx n="42" d="100"/>
          <a:sy n="42" d="100"/>
        </p:scale>
        <p:origin x="62" y="88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88A9AEB-ED88-441F-930F-485190A8ACCD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sv-SE"/>
        </a:p>
      </dgm:t>
    </dgm:pt>
    <dgm:pt modelId="{FF985D02-78B0-4591-AF87-377B05876B2C}" type="pres">
      <dgm:prSet presAssocID="{B88A9AEB-ED88-441F-930F-485190A8ACCD}" presName="linearFlow" presStyleCnt="0">
        <dgm:presLayoutVars>
          <dgm:resizeHandles val="exact"/>
        </dgm:presLayoutVars>
      </dgm:prSet>
      <dgm:spPr/>
    </dgm:pt>
  </dgm:ptLst>
  <dgm:cxnLst>
    <dgm:cxn modelId="{20F3E99F-5064-4CBC-82A5-08D8F143698E}" type="presOf" srcId="{B88A9AEB-ED88-441F-930F-485190A8ACCD}" destId="{FF985D02-78B0-4591-AF87-377B05876B2C}" srcOrd="0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huvu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 dirty="0"/>
          </a:p>
        </p:txBody>
      </p:sp>
      <p:sp>
        <p:nvSpPr>
          <p:cNvPr id="3" name="Platshållare fö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978F4F-38E7-4296-92D2-6D52EC01FAE1}" type="datetimeFigureOut">
              <a:rPr lang="sv-SE" smtClean="0"/>
              <a:t>2023-11-17</a:t>
            </a:fld>
            <a:endParaRPr lang="sv-SE" dirty="0"/>
          </a:p>
        </p:txBody>
      </p:sp>
      <p:sp>
        <p:nvSpPr>
          <p:cNvPr id="4" name="Platshållare för bildobjekt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v-SE" dirty="0"/>
          </a:p>
        </p:txBody>
      </p:sp>
      <p:sp>
        <p:nvSpPr>
          <p:cNvPr id="5" name="Platshållare för anteckninga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 dirty="0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877B33-D79A-4680-85FF-4F757DBD183C}" type="slidenum">
              <a:rPr lang="sv-SE" smtClean="0"/>
              <a:t>‹#›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2831538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dirty="0"/>
              <a:t>Use this is image</a:t>
            </a:r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0F2D29-18A8-4788-8232-DF004946E8E5}" type="slidenum">
              <a:rPr lang="sv-SE" smtClean="0"/>
              <a:t>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7690904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877B33-D79A-4680-85FF-4F757DBD183C}" type="slidenum">
              <a:rPr lang="sv-SE" smtClean="0"/>
              <a:t>14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5388706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A50620-1906-437D-BF73-4FB3704EA5AE}" type="slidenum">
              <a:rPr lang="sv-SE" smtClean="0"/>
              <a:t>17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195611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877B33-D79A-4680-85FF-4F757DBD183C}" type="slidenum">
              <a:rPr lang="sv-SE" smtClean="0"/>
              <a:t>18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8562333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0EE4FB-0C54-4132-818D-CFBD647C0C14}" type="slidenum">
              <a:rPr lang="sv-SE" smtClean="0"/>
              <a:t>19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3864006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877B33-D79A-4680-85FF-4F757DBD183C}" type="slidenum">
              <a:rPr lang="sv-SE" smtClean="0"/>
              <a:t>20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3549136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877B33-D79A-4680-85FF-4F757DBD183C}" type="slidenum">
              <a:rPr lang="sv-SE" smtClean="0"/>
              <a:t>22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4398930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A8B66D-1734-4183-B866-0E5DE0513C9E}" type="slidenum">
              <a:rPr lang="sv-SE" smtClean="0"/>
              <a:t>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0173738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877B33-D79A-4680-85FF-4F757DBD183C}" type="slidenum">
              <a:rPr lang="sv-SE" smtClean="0"/>
              <a:t>4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40711595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877B33-D79A-4680-85FF-4F757DBD183C}" type="slidenum">
              <a:rPr lang="sv-SE" smtClean="0"/>
              <a:t>5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5485060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E872C-57E0-4DBB-8FA7-4F97EAC77158}" type="slidenum">
              <a:rPr lang="sv-SE" smtClean="0"/>
              <a:t>7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9995741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E872C-57E0-4DBB-8FA7-4F97EAC77158}" type="slidenum">
              <a:rPr lang="sv-SE" smtClean="0"/>
              <a:t>8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2238748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E872C-57E0-4DBB-8FA7-4F97EAC77158}" type="slidenum">
              <a:rPr lang="sv-SE" smtClean="0"/>
              <a:t>9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0992366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877B33-D79A-4680-85FF-4F757DBD183C}" type="slidenum">
              <a:rPr lang="sv-SE" smtClean="0"/>
              <a:t>11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6465063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877B33-D79A-4680-85FF-4F757DBD183C}" type="slidenum">
              <a:rPr lang="sv-SE" smtClean="0"/>
              <a:t>12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5022606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sv-SE"/>
              <a:t>Klicka här för att ändra format</a:t>
            </a:r>
          </a:p>
        </p:txBody>
      </p:sp>
      <p:sp>
        <p:nvSpPr>
          <p:cNvPr id="3" name="Underrubrik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/>
              <a:t>Klicka om du vill redigera mall för underrubrikformat</a:t>
            </a:r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B18B9-74B4-400D-91BA-4548C5F455DC}" type="datetimeFigureOut">
              <a:rPr lang="sv-SE" smtClean="0"/>
              <a:t>2023-11-17</a:t>
            </a:fld>
            <a:endParaRPr lang="sv-SE" dirty="0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058271-5085-4C17-B3DB-891028857346}" type="slidenum">
              <a:rPr lang="sv-SE" smtClean="0"/>
              <a:t>‹#›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6574079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Rubrik och lodrä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lodrät tex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B18B9-74B4-400D-91BA-4548C5F455DC}" type="datetimeFigureOut">
              <a:rPr lang="sv-SE" smtClean="0"/>
              <a:t>2023-11-17</a:t>
            </a:fld>
            <a:endParaRPr lang="sv-SE" dirty="0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058271-5085-4C17-B3DB-891028857346}" type="slidenum">
              <a:rPr lang="sv-SE" smtClean="0"/>
              <a:t>‹#›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0597307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ät rubrik oc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rät rubrik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lodrät text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B18B9-74B4-400D-91BA-4548C5F455DC}" type="datetimeFigureOut">
              <a:rPr lang="sv-SE" smtClean="0"/>
              <a:t>2023-11-17</a:t>
            </a:fld>
            <a:endParaRPr lang="sv-SE" dirty="0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058271-5085-4C17-B3DB-891028857346}" type="slidenum">
              <a:rPr lang="sv-SE" smtClean="0"/>
              <a:t>‹#›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5837540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B18B9-74B4-400D-91BA-4548C5F455DC}" type="datetimeFigureOut">
              <a:rPr lang="sv-SE" smtClean="0"/>
              <a:t>2023-11-17</a:t>
            </a:fld>
            <a:endParaRPr lang="sv-SE" dirty="0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058271-5085-4C17-B3DB-891028857346}" type="slidenum">
              <a:rPr lang="sv-SE" smtClean="0"/>
              <a:t>‹#›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2812925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vsnitts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v-SE"/>
              <a:t>Redigera format för bakgrundstext</a:t>
            </a:r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B18B9-74B4-400D-91BA-4548C5F455DC}" type="datetimeFigureOut">
              <a:rPr lang="sv-SE" smtClean="0"/>
              <a:t>2023-11-17</a:t>
            </a:fld>
            <a:endParaRPr lang="sv-SE" dirty="0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058271-5085-4C17-B3DB-891028857346}" type="slidenum">
              <a:rPr lang="sv-SE" smtClean="0"/>
              <a:t>‹#›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5861362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vå de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innehåll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5" name="Platshållare fö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B18B9-74B4-400D-91BA-4548C5F455DC}" type="datetimeFigureOut">
              <a:rPr lang="sv-SE" smtClean="0"/>
              <a:t>2023-11-17</a:t>
            </a:fld>
            <a:endParaRPr lang="sv-SE" dirty="0"/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058271-5085-4C17-B3DB-891028857346}" type="slidenum">
              <a:rPr lang="sv-SE" smtClean="0"/>
              <a:t>‹#›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42125962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Jämföre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/>
              <a:t>Redigera format för bakgrundstext</a:t>
            </a:r>
          </a:p>
        </p:txBody>
      </p:sp>
      <p:sp>
        <p:nvSpPr>
          <p:cNvPr id="4" name="Platshållare för innehåll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5" name="Platshållare för tex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/>
              <a:t>Redigera format för bakgrundstext</a:t>
            </a:r>
          </a:p>
        </p:txBody>
      </p:sp>
      <p:sp>
        <p:nvSpPr>
          <p:cNvPr id="6" name="Platshållare för innehåll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7" name="Platshållare fö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B18B9-74B4-400D-91BA-4548C5F455DC}" type="datetimeFigureOut">
              <a:rPr lang="sv-SE" smtClean="0"/>
              <a:t>2023-11-17</a:t>
            </a:fld>
            <a:endParaRPr lang="sv-SE" dirty="0"/>
          </a:p>
        </p:txBody>
      </p:sp>
      <p:sp>
        <p:nvSpPr>
          <p:cNvPr id="8" name="Platshållare för sidfo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9" name="Platshållare för bild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058271-5085-4C17-B3DB-891028857346}" type="slidenum">
              <a:rPr lang="sv-SE" smtClean="0"/>
              <a:t>‹#›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3827347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B18B9-74B4-400D-91BA-4548C5F455DC}" type="datetimeFigureOut">
              <a:rPr lang="sv-SE" smtClean="0"/>
              <a:t>2023-11-17</a:t>
            </a:fld>
            <a:endParaRPr lang="sv-SE" dirty="0"/>
          </a:p>
        </p:txBody>
      </p:sp>
      <p:sp>
        <p:nvSpPr>
          <p:cNvPr id="4" name="Platshållare för sidfo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5" name="Platshållare för bild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058271-5085-4C17-B3DB-891028857346}" type="slidenum">
              <a:rPr lang="sv-SE" smtClean="0"/>
              <a:t>‹#›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1348995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B18B9-74B4-400D-91BA-4548C5F455DC}" type="datetimeFigureOut">
              <a:rPr lang="sv-SE" smtClean="0"/>
              <a:t>2023-11-17</a:t>
            </a:fld>
            <a:endParaRPr lang="sv-SE" dirty="0"/>
          </a:p>
        </p:txBody>
      </p:sp>
      <p:sp>
        <p:nvSpPr>
          <p:cNvPr id="3" name="Platshållare för sidfo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058271-5085-4C17-B3DB-891028857346}" type="slidenum">
              <a:rPr lang="sv-SE" smtClean="0"/>
              <a:t>‹#›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6649683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ext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tex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/>
              <a:t>Redigera format för bakgrundstext</a:t>
            </a:r>
          </a:p>
        </p:txBody>
      </p:sp>
      <p:sp>
        <p:nvSpPr>
          <p:cNvPr id="5" name="Platshållare fö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B18B9-74B4-400D-91BA-4548C5F455DC}" type="datetimeFigureOut">
              <a:rPr lang="sv-SE" smtClean="0"/>
              <a:t>2023-11-17</a:t>
            </a:fld>
            <a:endParaRPr lang="sv-SE" dirty="0"/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058271-5085-4C17-B3DB-891028857346}" type="slidenum">
              <a:rPr lang="sv-SE" smtClean="0"/>
              <a:t>‹#›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41114114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bild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sv-SE" dirty="0"/>
          </a:p>
        </p:txBody>
      </p:sp>
      <p:sp>
        <p:nvSpPr>
          <p:cNvPr id="4" name="Platshållare för tex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/>
              <a:t>Redigera format för bakgrundstext</a:t>
            </a:r>
          </a:p>
        </p:txBody>
      </p:sp>
      <p:sp>
        <p:nvSpPr>
          <p:cNvPr id="5" name="Platshållare fö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B18B9-74B4-400D-91BA-4548C5F455DC}" type="datetimeFigureOut">
              <a:rPr lang="sv-SE" smtClean="0"/>
              <a:t>2023-11-17</a:t>
            </a:fld>
            <a:endParaRPr lang="sv-SE" dirty="0"/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058271-5085-4C17-B3DB-891028857346}" type="slidenum">
              <a:rPr lang="sv-SE" smtClean="0"/>
              <a:t>‹#›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4523499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rubrik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CB18B9-74B4-400D-91BA-4548C5F455DC}" type="datetimeFigureOut">
              <a:rPr lang="sv-SE" smtClean="0"/>
              <a:t>2023-11-17</a:t>
            </a:fld>
            <a:endParaRPr lang="sv-SE" dirty="0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sv-SE" dirty="0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058271-5085-4C17-B3DB-891028857346}" type="slidenum">
              <a:rPr lang="sv-SE" smtClean="0"/>
              <a:t>‹#›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42895121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objekt 1">
            <a:extLst>
              <a:ext uri="{FF2B5EF4-FFF2-40B4-BE49-F238E27FC236}">
                <a16:creationId xmlns:a16="http://schemas.microsoft.com/office/drawing/2014/main" id="{E7BF48DA-C002-4971-8A05-123072C918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0073" y="91150"/>
            <a:ext cx="9211854" cy="6675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7361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ubrik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Terminal system and transport system domestically</a:t>
            </a:r>
          </a:p>
        </p:txBody>
      </p:sp>
      <p:sp>
        <p:nvSpPr>
          <p:cNvPr id="9" name="Platshållare för text 8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dirty="0"/>
              <a:t>Schenker</a:t>
            </a:r>
          </a:p>
        </p:txBody>
      </p:sp>
      <p:pic>
        <p:nvPicPr>
          <p:cNvPr id="4" name="Platshållare för innehåll 3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9788" y="2505075"/>
            <a:ext cx="4542570" cy="3684588"/>
          </a:xfrm>
          <a:prstGeom prst="rect">
            <a:avLst/>
          </a:prstGeom>
        </p:spPr>
      </p:pic>
      <p:sp>
        <p:nvSpPr>
          <p:cNvPr id="10" name="Platshållare för text 9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" dirty="0"/>
              <a:t>DSV</a:t>
            </a:r>
          </a:p>
        </p:txBody>
      </p:sp>
      <p:pic>
        <p:nvPicPr>
          <p:cNvPr id="2" name="Platshållare för innehåll 1">
            <a:extLst>
              <a:ext uri="{FF2B5EF4-FFF2-40B4-BE49-F238E27FC236}">
                <a16:creationId xmlns:a16="http://schemas.microsoft.com/office/drawing/2014/main" id="{D3589B83-A7CD-4676-85F8-9E6C9A3D416A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671415" y="2505075"/>
            <a:ext cx="4184758" cy="3684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3619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objekt 3" descr="En bild som visar tecken, himmel, utomhus, byggnad&#10;&#10;Beskrivning genererad med mycket hög exakthet">
            <a:extLst>
              <a:ext uri="{FF2B5EF4-FFF2-40B4-BE49-F238E27FC236}">
                <a16:creationId xmlns:a16="http://schemas.microsoft.com/office/drawing/2014/main" id="{61AD00B9-9835-4318-9F4E-1CBE5D828B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09" r="7221" b="1"/>
          <a:stretch/>
        </p:blipFill>
        <p:spPr>
          <a:xfrm>
            <a:off x="6338316" y="1904281"/>
            <a:ext cx="5074070" cy="4272681"/>
          </a:xfrm>
          <a:prstGeom prst="rect">
            <a:avLst/>
          </a:prstGeom>
        </p:spPr>
      </p:pic>
      <p:sp>
        <p:nvSpPr>
          <p:cNvPr id="2" name="Rubrik 1">
            <a:extLst>
              <a:ext uri="{FF2B5EF4-FFF2-40B4-BE49-F238E27FC236}">
                <a16:creationId xmlns:a16="http://schemas.microsoft.com/office/drawing/2014/main" id="{8C6525A8-2BCA-4616-866C-B5289F35ED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" dirty="0"/>
              <a:t>Terminal system and transport system domestically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6A8C3279-95F3-433F-924C-DC850BFD05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15484" cy="4351338"/>
          </a:xfrm>
        </p:spPr>
        <p:txBody>
          <a:bodyPr>
            <a:normAutofit/>
          </a:bodyPr>
          <a:lstStyle/>
          <a:p>
            <a:r>
              <a:rPr lang="en" sz="1900" dirty="0"/>
              <a:t>Freight terminal</a:t>
            </a:r>
          </a:p>
          <a:p>
            <a:pPr lvl="1"/>
            <a:r>
              <a:rPr lang="en" sz="1900" dirty="0"/>
              <a:t>Can be owned by</a:t>
            </a:r>
          </a:p>
          <a:p>
            <a:pPr lvl="2"/>
            <a:r>
              <a:rPr lang="en" sz="1900" dirty="0"/>
              <a:t>DHL, Schenker, DSV, Postnord, Bring</a:t>
            </a:r>
          </a:p>
          <a:p>
            <a:pPr lvl="1"/>
            <a:r>
              <a:rPr lang="en" sz="1900" dirty="0"/>
              <a:t>Dedicated subcontractor to</a:t>
            </a:r>
          </a:p>
          <a:p>
            <a:pPr lvl="2"/>
            <a:r>
              <a:rPr lang="en" sz="1900" dirty="0"/>
              <a:t>DHL, Schenker, DSV, PostNord, Bring</a:t>
            </a:r>
          </a:p>
          <a:p>
            <a:pPr lvl="1"/>
            <a:r>
              <a:rPr lang="en" sz="1900" dirty="0"/>
              <a:t>Completely standalone </a:t>
            </a:r>
          </a:p>
          <a:p>
            <a:pPr lvl="2"/>
            <a:r>
              <a:rPr lang="en" sz="1900" dirty="0"/>
              <a:t>Owned of haulage</a:t>
            </a:r>
          </a:p>
          <a:p>
            <a:pPr lvl="2"/>
            <a:r>
              <a:rPr lang="en" sz="1900" dirty="0"/>
              <a:t>LBC</a:t>
            </a:r>
          </a:p>
          <a:p>
            <a:pPr lvl="2"/>
            <a:r>
              <a:rPr lang="en" sz="1900" dirty="0"/>
              <a:t>Terminal company</a:t>
            </a:r>
          </a:p>
          <a:p>
            <a:pPr lvl="1"/>
            <a:r>
              <a:rPr lang="en" sz="1900" dirty="0"/>
              <a:t>Real estate company</a:t>
            </a:r>
          </a:p>
          <a:p>
            <a:pPr lvl="2"/>
            <a:r>
              <a:rPr lang="en" sz="1900" dirty="0"/>
              <a:t>Rent out to</a:t>
            </a:r>
          </a:p>
          <a:p>
            <a:pPr lvl="2"/>
            <a:r>
              <a:rPr lang="en" sz="1900" dirty="0"/>
              <a:t>Terminal company</a:t>
            </a:r>
          </a:p>
          <a:p>
            <a:pPr lvl="2"/>
            <a:r>
              <a:rPr lang="en" sz="1900" dirty="0"/>
              <a:t>Logistics company</a:t>
            </a:r>
          </a:p>
          <a:p>
            <a:pPr lvl="2"/>
            <a:endParaRPr lang="sv-SE" sz="1900" dirty="0"/>
          </a:p>
          <a:p>
            <a:pPr marL="914400" lvl="2" indent="0">
              <a:buNone/>
            </a:pPr>
            <a:endParaRPr lang="sv-SE" sz="1900" dirty="0"/>
          </a:p>
          <a:p>
            <a:pPr lvl="2"/>
            <a:endParaRPr lang="sv-SE" sz="1900" dirty="0"/>
          </a:p>
          <a:p>
            <a:pPr lvl="2"/>
            <a:endParaRPr lang="de-DE" sz="1900" dirty="0"/>
          </a:p>
          <a:p>
            <a:pPr lvl="1"/>
            <a:endParaRPr lang="de-DE" sz="1900" dirty="0"/>
          </a:p>
          <a:p>
            <a:pPr lvl="2"/>
            <a:endParaRPr lang="sv-SE" sz="1900" dirty="0"/>
          </a:p>
          <a:p>
            <a:pPr lvl="2"/>
            <a:endParaRPr lang="sv-SE" sz="1900" dirty="0"/>
          </a:p>
          <a:p>
            <a:pPr lvl="2"/>
            <a:endParaRPr lang="sv-SE" sz="1900" dirty="0"/>
          </a:p>
        </p:txBody>
      </p:sp>
    </p:spTree>
    <p:extLst>
      <p:ext uri="{BB962C8B-B14F-4D97-AF65-F5344CB8AC3E}">
        <p14:creationId xmlns:p14="http://schemas.microsoft.com/office/powerpoint/2010/main" val="14478181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objekt 3">
            <a:extLst>
              <a:ext uri="{FF2B5EF4-FFF2-40B4-BE49-F238E27FC236}">
                <a16:creationId xmlns:a16="http://schemas.microsoft.com/office/drawing/2014/main" id="{0376CE49-EA68-41D3-AFB2-3285E55FA1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335" r="20370" b="18346"/>
          <a:stretch/>
        </p:blipFill>
        <p:spPr>
          <a:xfrm>
            <a:off x="5120640" y="1904281"/>
            <a:ext cx="6233160" cy="3488813"/>
          </a:xfrm>
          <a:prstGeom prst="rect">
            <a:avLst/>
          </a:prstGeom>
        </p:spPr>
      </p:pic>
      <p:sp>
        <p:nvSpPr>
          <p:cNvPr id="2" name="Rubrik 1">
            <a:extLst>
              <a:ext uri="{FF2B5EF4-FFF2-40B4-BE49-F238E27FC236}">
                <a16:creationId xmlns:a16="http://schemas.microsoft.com/office/drawing/2014/main" id="{A8CB46AD-EFFE-4DD2-BBE2-8E344046C7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" dirty="0"/>
              <a:t>Terminal system and transport system domestically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857E5C50-DF1B-4C24-BBD6-53A289A4B9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797807" cy="4351338"/>
          </a:xfrm>
        </p:spPr>
        <p:txBody>
          <a:bodyPr>
            <a:normAutofit lnSpcReduction="10000"/>
          </a:bodyPr>
          <a:lstStyle/>
          <a:p>
            <a:r>
              <a:rPr lang="en" sz="2000" dirty="0"/>
              <a:t>Freight terminal</a:t>
            </a:r>
          </a:p>
          <a:p>
            <a:pPr lvl="1"/>
            <a:r>
              <a:rPr lang="en" sz="2000" dirty="0"/>
              <a:t>Domestic operations</a:t>
            </a:r>
          </a:p>
          <a:p>
            <a:pPr lvl="2"/>
            <a:r>
              <a:rPr lang="en" dirty="0"/>
              <a:t>Reloading</a:t>
            </a:r>
          </a:p>
          <a:p>
            <a:pPr lvl="2"/>
            <a:r>
              <a:rPr lang="en" dirty="0"/>
              <a:t>The estate changes vehicles</a:t>
            </a:r>
          </a:p>
          <a:p>
            <a:pPr lvl="2"/>
            <a:r>
              <a:rPr lang="en" dirty="0"/>
              <a:t>On/off distribution vehicles</a:t>
            </a:r>
          </a:p>
          <a:p>
            <a:pPr lvl="2"/>
            <a:r>
              <a:rPr lang="en" dirty="0"/>
              <a:t>On/off remote transport vehicles</a:t>
            </a:r>
          </a:p>
          <a:p>
            <a:pPr lvl="2"/>
            <a:r>
              <a:rPr lang="en" dirty="0"/>
              <a:t>Reloading of consignment goods</a:t>
            </a:r>
          </a:p>
          <a:p>
            <a:pPr lvl="3"/>
            <a:r>
              <a:rPr lang="en" sz="2000" dirty="0"/>
              <a:t>For better route planning</a:t>
            </a:r>
          </a:p>
          <a:p>
            <a:pPr lvl="2"/>
            <a:r>
              <a:rPr lang="en" dirty="0"/>
              <a:t>Stores the goods for a short time</a:t>
            </a:r>
          </a:p>
          <a:p>
            <a:pPr lvl="2"/>
            <a:endParaRPr lang="sv-SE" dirty="0"/>
          </a:p>
          <a:p>
            <a:pPr lvl="2"/>
            <a:endParaRPr lang="sv-SE" dirty="0"/>
          </a:p>
          <a:p>
            <a:pPr lvl="1"/>
            <a:endParaRPr lang="sv-SE" sz="2000" dirty="0"/>
          </a:p>
          <a:p>
            <a:pPr lvl="2"/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5352414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objekt 3" descr="En bild som visar golv&#10;&#10;Beskrivning genererad med hög exakthet">
            <a:extLst>
              <a:ext uri="{FF2B5EF4-FFF2-40B4-BE49-F238E27FC236}">
                <a16:creationId xmlns:a16="http://schemas.microsoft.com/office/drawing/2014/main" id="{70B40C57-BD34-4B03-A9C5-E684AD9149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439" r="10589" b="2"/>
          <a:stretch/>
        </p:blipFill>
        <p:spPr>
          <a:xfrm>
            <a:off x="6338316" y="1904281"/>
            <a:ext cx="5074070" cy="4272681"/>
          </a:xfrm>
          <a:prstGeom prst="rect">
            <a:avLst/>
          </a:prstGeom>
        </p:spPr>
      </p:pic>
      <p:sp>
        <p:nvSpPr>
          <p:cNvPr id="2" name="Rubrik 1">
            <a:extLst>
              <a:ext uri="{FF2B5EF4-FFF2-40B4-BE49-F238E27FC236}">
                <a16:creationId xmlns:a16="http://schemas.microsoft.com/office/drawing/2014/main" id="{2CBAB3AA-9EAA-4EF1-8869-A042807A6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" dirty="0"/>
              <a:t>Terminal system and transport system domestically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3D656A19-EB19-4E96-A22B-F8CB629045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15484" cy="4351338"/>
          </a:xfrm>
        </p:spPr>
        <p:txBody>
          <a:bodyPr>
            <a:normAutofit/>
          </a:bodyPr>
          <a:lstStyle/>
          <a:p>
            <a:r>
              <a:rPr lang="en" sz="2000" dirty="0"/>
              <a:t>Freight terminal</a:t>
            </a:r>
          </a:p>
          <a:p>
            <a:pPr lvl="1"/>
            <a:r>
              <a:rPr lang="en" sz="2000" dirty="0"/>
              <a:t>Unloading</a:t>
            </a:r>
          </a:p>
          <a:p>
            <a:pPr lvl="2"/>
            <a:r>
              <a:rPr lang="en" dirty="0"/>
              <a:t>Waybill</a:t>
            </a:r>
          </a:p>
          <a:p>
            <a:pPr lvl="3"/>
            <a:r>
              <a:rPr lang="en" sz="2000" dirty="0"/>
              <a:t>Digital or analogue</a:t>
            </a:r>
          </a:p>
          <a:p>
            <a:pPr lvl="2"/>
            <a:r>
              <a:rPr lang="en" dirty="0"/>
              <a:t>Discharge list</a:t>
            </a:r>
          </a:p>
          <a:p>
            <a:pPr lvl="1"/>
            <a:r>
              <a:rPr lang="en" sz="2000" dirty="0"/>
              <a:t>Placement of goods in goods terminal</a:t>
            </a:r>
          </a:p>
          <a:p>
            <a:pPr lvl="2"/>
            <a:r>
              <a:rPr lang="en" dirty="0"/>
              <a:t>Godstorg</a:t>
            </a:r>
          </a:p>
          <a:p>
            <a:pPr lvl="2"/>
            <a:r>
              <a:rPr lang="en" dirty="0"/>
              <a:t>Scaffolding</a:t>
            </a:r>
          </a:p>
        </p:txBody>
      </p:sp>
    </p:spTree>
    <p:extLst>
      <p:ext uri="{BB962C8B-B14F-4D97-AF65-F5344CB8AC3E}">
        <p14:creationId xmlns:p14="http://schemas.microsoft.com/office/powerpoint/2010/main" val="42629956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ktangel 3">
            <a:extLst>
              <a:ext uri="{FF2B5EF4-FFF2-40B4-BE49-F238E27FC236}">
                <a16:creationId xmlns:a16="http://schemas.microsoft.com/office/drawing/2014/main" id="{74B96D17-31E5-45C9-89B1-993E7EE0E020}"/>
              </a:ext>
            </a:extLst>
          </p:cNvPr>
          <p:cNvSpPr/>
          <p:nvPr/>
        </p:nvSpPr>
        <p:spPr>
          <a:xfrm>
            <a:off x="1157286" y="750091"/>
            <a:ext cx="10072687" cy="43719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5" name="Rektangel 4">
            <a:extLst>
              <a:ext uri="{FF2B5EF4-FFF2-40B4-BE49-F238E27FC236}">
                <a16:creationId xmlns:a16="http://schemas.microsoft.com/office/drawing/2014/main" id="{D2CA8D2C-BEA2-4B92-9DFD-2FBD8E16BFD5}"/>
              </a:ext>
            </a:extLst>
          </p:cNvPr>
          <p:cNvSpPr/>
          <p:nvPr/>
        </p:nvSpPr>
        <p:spPr>
          <a:xfrm>
            <a:off x="1347790" y="791469"/>
            <a:ext cx="1271586" cy="40005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dirty="0">
                <a:solidFill>
                  <a:schemeClr val="tx1"/>
                </a:solidFill>
              </a:rPr>
              <a:t>Gate 1</a:t>
            </a:r>
          </a:p>
        </p:txBody>
      </p:sp>
      <p:sp>
        <p:nvSpPr>
          <p:cNvPr id="7" name="Rektangel 6">
            <a:extLst>
              <a:ext uri="{FF2B5EF4-FFF2-40B4-BE49-F238E27FC236}">
                <a16:creationId xmlns:a16="http://schemas.microsoft.com/office/drawing/2014/main" id="{E4B20EE8-5D79-4437-ADF2-22F9071F39F8}"/>
              </a:ext>
            </a:extLst>
          </p:cNvPr>
          <p:cNvSpPr/>
          <p:nvPr/>
        </p:nvSpPr>
        <p:spPr>
          <a:xfrm>
            <a:off x="2743203" y="791469"/>
            <a:ext cx="1271586" cy="40005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dirty="0">
                <a:solidFill>
                  <a:schemeClr val="tx1"/>
                </a:solidFill>
              </a:rPr>
              <a:t>Gate 2</a:t>
            </a:r>
          </a:p>
        </p:txBody>
      </p:sp>
      <p:sp>
        <p:nvSpPr>
          <p:cNvPr id="8" name="Rektangel 7">
            <a:extLst>
              <a:ext uri="{FF2B5EF4-FFF2-40B4-BE49-F238E27FC236}">
                <a16:creationId xmlns:a16="http://schemas.microsoft.com/office/drawing/2014/main" id="{D25CE105-6153-4A19-B52B-F4851796EAB7}"/>
              </a:ext>
            </a:extLst>
          </p:cNvPr>
          <p:cNvSpPr/>
          <p:nvPr/>
        </p:nvSpPr>
        <p:spPr>
          <a:xfrm>
            <a:off x="4138616" y="791469"/>
            <a:ext cx="1271586" cy="40005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dirty="0">
                <a:solidFill>
                  <a:schemeClr val="tx1"/>
                </a:solidFill>
              </a:rPr>
              <a:t>Gate 3</a:t>
            </a:r>
          </a:p>
        </p:txBody>
      </p:sp>
      <p:sp>
        <p:nvSpPr>
          <p:cNvPr id="9" name="Rektangel 8">
            <a:extLst>
              <a:ext uri="{FF2B5EF4-FFF2-40B4-BE49-F238E27FC236}">
                <a16:creationId xmlns:a16="http://schemas.microsoft.com/office/drawing/2014/main" id="{83150BCC-E2E9-45EB-B3ED-F89E8AB96940}"/>
              </a:ext>
            </a:extLst>
          </p:cNvPr>
          <p:cNvSpPr/>
          <p:nvPr/>
        </p:nvSpPr>
        <p:spPr>
          <a:xfrm>
            <a:off x="5519739" y="791469"/>
            <a:ext cx="1271586" cy="40005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dirty="0">
                <a:solidFill>
                  <a:schemeClr val="tx1"/>
                </a:solidFill>
              </a:rPr>
              <a:t>Gate 4</a:t>
            </a:r>
          </a:p>
        </p:txBody>
      </p:sp>
      <p:sp>
        <p:nvSpPr>
          <p:cNvPr id="10" name="Rektangel 9">
            <a:extLst>
              <a:ext uri="{FF2B5EF4-FFF2-40B4-BE49-F238E27FC236}">
                <a16:creationId xmlns:a16="http://schemas.microsoft.com/office/drawing/2014/main" id="{64D4AF0D-0924-4095-99E2-859E71791432}"/>
              </a:ext>
            </a:extLst>
          </p:cNvPr>
          <p:cNvSpPr/>
          <p:nvPr/>
        </p:nvSpPr>
        <p:spPr>
          <a:xfrm>
            <a:off x="6974684" y="791469"/>
            <a:ext cx="1271586" cy="40005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dirty="0">
                <a:solidFill>
                  <a:schemeClr val="tx1"/>
                </a:solidFill>
              </a:rPr>
              <a:t>Gate 5</a:t>
            </a:r>
          </a:p>
        </p:txBody>
      </p:sp>
      <p:sp>
        <p:nvSpPr>
          <p:cNvPr id="11" name="Rektangel 10">
            <a:extLst>
              <a:ext uri="{FF2B5EF4-FFF2-40B4-BE49-F238E27FC236}">
                <a16:creationId xmlns:a16="http://schemas.microsoft.com/office/drawing/2014/main" id="{0CB24FFA-70F3-446E-8180-578BD37926E7}"/>
              </a:ext>
            </a:extLst>
          </p:cNvPr>
          <p:cNvSpPr/>
          <p:nvPr/>
        </p:nvSpPr>
        <p:spPr>
          <a:xfrm>
            <a:off x="1492453" y="4705346"/>
            <a:ext cx="1271586" cy="40005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dirty="0">
                <a:solidFill>
                  <a:schemeClr val="tx1"/>
                </a:solidFill>
              </a:rPr>
              <a:t>Gate 6</a:t>
            </a:r>
          </a:p>
        </p:txBody>
      </p:sp>
      <p:sp>
        <p:nvSpPr>
          <p:cNvPr id="12" name="Rektangel 11">
            <a:extLst>
              <a:ext uri="{FF2B5EF4-FFF2-40B4-BE49-F238E27FC236}">
                <a16:creationId xmlns:a16="http://schemas.microsoft.com/office/drawing/2014/main" id="{2DFE342F-B1D3-438F-B67F-BC17FA1EC571}"/>
              </a:ext>
            </a:extLst>
          </p:cNvPr>
          <p:cNvSpPr/>
          <p:nvPr/>
        </p:nvSpPr>
        <p:spPr>
          <a:xfrm>
            <a:off x="2899174" y="4722016"/>
            <a:ext cx="1271586" cy="40005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dirty="0">
                <a:solidFill>
                  <a:schemeClr val="tx1"/>
                </a:solidFill>
              </a:rPr>
              <a:t>Gate 7</a:t>
            </a:r>
          </a:p>
        </p:txBody>
      </p:sp>
      <p:sp>
        <p:nvSpPr>
          <p:cNvPr id="13" name="Rektangel 12">
            <a:extLst>
              <a:ext uri="{FF2B5EF4-FFF2-40B4-BE49-F238E27FC236}">
                <a16:creationId xmlns:a16="http://schemas.microsoft.com/office/drawing/2014/main" id="{2C5E3324-00A3-4CC4-A1A8-38DE537CE710}"/>
              </a:ext>
            </a:extLst>
          </p:cNvPr>
          <p:cNvSpPr/>
          <p:nvPr/>
        </p:nvSpPr>
        <p:spPr>
          <a:xfrm>
            <a:off x="4286252" y="4722016"/>
            <a:ext cx="1271586" cy="40005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dirty="0">
                <a:solidFill>
                  <a:schemeClr val="tx1"/>
                </a:solidFill>
              </a:rPr>
              <a:t>Gate 8</a:t>
            </a:r>
          </a:p>
        </p:txBody>
      </p:sp>
      <p:sp>
        <p:nvSpPr>
          <p:cNvPr id="14" name="Rektangel 13">
            <a:extLst>
              <a:ext uri="{FF2B5EF4-FFF2-40B4-BE49-F238E27FC236}">
                <a16:creationId xmlns:a16="http://schemas.microsoft.com/office/drawing/2014/main" id="{597E41A8-A3CE-4E0A-B6DE-AFFA738A6252}"/>
              </a:ext>
            </a:extLst>
          </p:cNvPr>
          <p:cNvSpPr/>
          <p:nvPr/>
        </p:nvSpPr>
        <p:spPr>
          <a:xfrm>
            <a:off x="5788823" y="4705346"/>
            <a:ext cx="1271586" cy="40005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dirty="0">
                <a:solidFill>
                  <a:schemeClr val="tx1"/>
                </a:solidFill>
              </a:rPr>
              <a:t>Gate 9</a:t>
            </a:r>
          </a:p>
        </p:txBody>
      </p:sp>
      <p:sp>
        <p:nvSpPr>
          <p:cNvPr id="15" name="Rektangel 14">
            <a:extLst>
              <a:ext uri="{FF2B5EF4-FFF2-40B4-BE49-F238E27FC236}">
                <a16:creationId xmlns:a16="http://schemas.microsoft.com/office/drawing/2014/main" id="{76A56444-89FE-49FA-A680-B17EC934C1A0}"/>
              </a:ext>
            </a:extLst>
          </p:cNvPr>
          <p:cNvSpPr/>
          <p:nvPr/>
        </p:nvSpPr>
        <p:spPr>
          <a:xfrm>
            <a:off x="7291394" y="4724397"/>
            <a:ext cx="1271586" cy="40005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dirty="0">
                <a:solidFill>
                  <a:schemeClr val="tx1"/>
                </a:solidFill>
              </a:rPr>
              <a:t>Gate 10</a:t>
            </a:r>
          </a:p>
        </p:txBody>
      </p:sp>
      <p:sp>
        <p:nvSpPr>
          <p:cNvPr id="20" name="textruta 19">
            <a:extLst>
              <a:ext uri="{FF2B5EF4-FFF2-40B4-BE49-F238E27FC236}">
                <a16:creationId xmlns:a16="http://schemas.microsoft.com/office/drawing/2014/main" id="{F7C1FE98-3EFF-4AA8-BA68-B61E183D606A}"/>
              </a:ext>
            </a:extLst>
          </p:cNvPr>
          <p:cNvSpPr txBox="1"/>
          <p:nvPr/>
        </p:nvSpPr>
        <p:spPr>
          <a:xfrm>
            <a:off x="5157787" y="200025"/>
            <a:ext cx="20716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2400" dirty="0"/>
              <a:t>Incoming</a:t>
            </a:r>
          </a:p>
        </p:txBody>
      </p:sp>
      <p:sp>
        <p:nvSpPr>
          <p:cNvPr id="21" name="textruta 20">
            <a:extLst>
              <a:ext uri="{FF2B5EF4-FFF2-40B4-BE49-F238E27FC236}">
                <a16:creationId xmlns:a16="http://schemas.microsoft.com/office/drawing/2014/main" id="{64F04744-57B2-4E2A-B986-F579EB0C3022}"/>
              </a:ext>
            </a:extLst>
          </p:cNvPr>
          <p:cNvSpPr txBox="1"/>
          <p:nvPr/>
        </p:nvSpPr>
        <p:spPr>
          <a:xfrm>
            <a:off x="5153026" y="5382790"/>
            <a:ext cx="20716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2400" dirty="0"/>
              <a:t>Departing</a:t>
            </a:r>
          </a:p>
        </p:txBody>
      </p:sp>
      <p:sp>
        <p:nvSpPr>
          <p:cNvPr id="22" name="textruta 21">
            <a:extLst>
              <a:ext uri="{FF2B5EF4-FFF2-40B4-BE49-F238E27FC236}">
                <a16:creationId xmlns:a16="http://schemas.microsoft.com/office/drawing/2014/main" id="{4289D447-4521-4960-BACF-AC2AB1655179}"/>
              </a:ext>
            </a:extLst>
          </p:cNvPr>
          <p:cNvSpPr txBox="1"/>
          <p:nvPr/>
        </p:nvSpPr>
        <p:spPr>
          <a:xfrm>
            <a:off x="200025" y="2691109"/>
            <a:ext cx="14573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2400" dirty="0"/>
              <a:t>loading dock</a:t>
            </a:r>
          </a:p>
        </p:txBody>
      </p:sp>
      <p:sp>
        <p:nvSpPr>
          <p:cNvPr id="24" name="Rektangel 23">
            <a:extLst>
              <a:ext uri="{FF2B5EF4-FFF2-40B4-BE49-F238E27FC236}">
                <a16:creationId xmlns:a16="http://schemas.microsoft.com/office/drawing/2014/main" id="{0DC8112E-9261-4C5C-B33B-79981DA8BA84}"/>
              </a:ext>
            </a:extLst>
          </p:cNvPr>
          <p:cNvSpPr/>
          <p:nvPr/>
        </p:nvSpPr>
        <p:spPr>
          <a:xfrm>
            <a:off x="8815387" y="1339453"/>
            <a:ext cx="2257425" cy="76914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sz="2400" dirty="0">
                <a:solidFill>
                  <a:schemeClr val="tx1"/>
                </a:solidFill>
              </a:rPr>
              <a:t>Scaffolding</a:t>
            </a:r>
          </a:p>
        </p:txBody>
      </p:sp>
      <p:sp>
        <p:nvSpPr>
          <p:cNvPr id="25" name="Rektangel 24">
            <a:extLst>
              <a:ext uri="{FF2B5EF4-FFF2-40B4-BE49-F238E27FC236}">
                <a16:creationId xmlns:a16="http://schemas.microsoft.com/office/drawing/2014/main" id="{F6C6DDA7-47C9-4518-80EE-442F1C9EC1BA}"/>
              </a:ext>
            </a:extLst>
          </p:cNvPr>
          <p:cNvSpPr/>
          <p:nvPr/>
        </p:nvSpPr>
        <p:spPr>
          <a:xfrm>
            <a:off x="8815386" y="2486619"/>
            <a:ext cx="2257425" cy="76914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sz="2400" dirty="0">
                <a:solidFill>
                  <a:schemeClr val="tx1"/>
                </a:solidFill>
              </a:rPr>
              <a:t>Scaffolding</a:t>
            </a:r>
          </a:p>
        </p:txBody>
      </p:sp>
      <p:sp>
        <p:nvSpPr>
          <p:cNvPr id="26" name="Rektangel 25">
            <a:extLst>
              <a:ext uri="{FF2B5EF4-FFF2-40B4-BE49-F238E27FC236}">
                <a16:creationId xmlns:a16="http://schemas.microsoft.com/office/drawing/2014/main" id="{5DE1B394-AFF8-49FB-8F43-2875EBA3B85A}"/>
              </a:ext>
            </a:extLst>
          </p:cNvPr>
          <p:cNvSpPr/>
          <p:nvPr/>
        </p:nvSpPr>
        <p:spPr>
          <a:xfrm>
            <a:off x="8815385" y="3633785"/>
            <a:ext cx="2257425" cy="76914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sz="2400" dirty="0">
                <a:solidFill>
                  <a:schemeClr val="tx1"/>
                </a:solidFill>
              </a:rPr>
              <a:t>Scaffolding</a:t>
            </a:r>
          </a:p>
        </p:txBody>
      </p:sp>
      <p:pic>
        <p:nvPicPr>
          <p:cNvPr id="27" name="Bildobjekt 26">
            <a:extLst>
              <a:ext uri="{FF2B5EF4-FFF2-40B4-BE49-F238E27FC236}">
                <a16:creationId xmlns:a16="http://schemas.microsoft.com/office/drawing/2014/main" id="{1FF2785E-B987-49B8-904A-0D0349BEBC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9259" y="4857750"/>
            <a:ext cx="2466975" cy="1847850"/>
          </a:xfrm>
          <a:prstGeom prst="rect">
            <a:avLst/>
          </a:prstGeom>
        </p:spPr>
      </p:pic>
      <p:pic>
        <p:nvPicPr>
          <p:cNvPr id="28" name="Bildobjekt 27">
            <a:extLst>
              <a:ext uri="{FF2B5EF4-FFF2-40B4-BE49-F238E27FC236}">
                <a16:creationId xmlns:a16="http://schemas.microsoft.com/office/drawing/2014/main" id="{002DE5B4-A15F-436C-84FB-2B226B3B9DF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2703" t="15351" r="2703" b="11453"/>
          <a:stretch/>
        </p:blipFill>
        <p:spPr>
          <a:xfrm>
            <a:off x="152401" y="5353054"/>
            <a:ext cx="2466975" cy="1352546"/>
          </a:xfrm>
          <a:prstGeom prst="rect">
            <a:avLst/>
          </a:prstGeom>
        </p:spPr>
      </p:pic>
      <p:graphicFrame>
        <p:nvGraphicFramePr>
          <p:cNvPr id="32" name="Tabell 31">
            <a:extLst>
              <a:ext uri="{FF2B5EF4-FFF2-40B4-BE49-F238E27FC236}">
                <a16:creationId xmlns:a16="http://schemas.microsoft.com/office/drawing/2014/main" id="{2E02DF0E-5A2D-45E7-911F-F4D2512B9F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4104896"/>
              </p:ext>
            </p:extLst>
          </p:nvPr>
        </p:nvGraphicFramePr>
        <p:xfrm>
          <a:off x="2113359" y="2541037"/>
          <a:ext cx="6088856" cy="17230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2214">
                  <a:extLst>
                    <a:ext uri="{9D8B030D-6E8A-4147-A177-3AD203B41FA5}">
                      <a16:colId xmlns:a16="http://schemas.microsoft.com/office/drawing/2014/main" val="2568535732"/>
                    </a:ext>
                  </a:extLst>
                </a:gridCol>
                <a:gridCol w="1522214">
                  <a:extLst>
                    <a:ext uri="{9D8B030D-6E8A-4147-A177-3AD203B41FA5}">
                      <a16:colId xmlns:a16="http://schemas.microsoft.com/office/drawing/2014/main" val="3351870079"/>
                    </a:ext>
                  </a:extLst>
                </a:gridCol>
                <a:gridCol w="1522214">
                  <a:extLst>
                    <a:ext uri="{9D8B030D-6E8A-4147-A177-3AD203B41FA5}">
                      <a16:colId xmlns:a16="http://schemas.microsoft.com/office/drawing/2014/main" val="3153771047"/>
                    </a:ext>
                  </a:extLst>
                </a:gridCol>
                <a:gridCol w="1522214">
                  <a:extLst>
                    <a:ext uri="{9D8B030D-6E8A-4147-A177-3AD203B41FA5}">
                      <a16:colId xmlns:a16="http://schemas.microsoft.com/office/drawing/2014/main" val="3426934675"/>
                    </a:ext>
                  </a:extLst>
                </a:gridCol>
              </a:tblGrid>
              <a:tr h="541494">
                <a:tc>
                  <a:txBody>
                    <a:bodyPr/>
                    <a:lstStyle/>
                    <a:p>
                      <a:r>
                        <a:rPr lang="en" dirty="0"/>
                        <a:t>Umeå, Luleå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" dirty="0"/>
                        <a:t>Gävle Sundsvall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" dirty="0"/>
                        <a:t>Karlstad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" dirty="0"/>
                        <a:t>Kalmar, Växjö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3232310"/>
                  </a:ext>
                </a:extLst>
              </a:tr>
              <a:tr h="541494">
                <a:tc>
                  <a:txBody>
                    <a:bodyPr/>
                    <a:lstStyle/>
                    <a:p>
                      <a:endParaRPr lang="sv-SE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sv-SE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sv-SE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sv-SE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545044"/>
                  </a:ext>
                </a:extLst>
              </a:tr>
              <a:tr h="541494">
                <a:tc>
                  <a:txBody>
                    <a:bodyPr/>
                    <a:lstStyle/>
                    <a:p>
                      <a:r>
                        <a:rPr lang="en" dirty="0"/>
                        <a:t>Norrköping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" dirty="0"/>
                        <a:t>Stockholm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" dirty="0"/>
                        <a:t>Jönköping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" dirty="0"/>
                        <a:t>Malmö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9637696"/>
                  </a:ext>
                </a:extLst>
              </a:tr>
            </a:tbl>
          </a:graphicData>
        </a:graphic>
      </p:graphicFrame>
      <p:sp>
        <p:nvSpPr>
          <p:cNvPr id="33" name="Rektangel 32">
            <a:extLst>
              <a:ext uri="{FF2B5EF4-FFF2-40B4-BE49-F238E27FC236}">
                <a16:creationId xmlns:a16="http://schemas.microsoft.com/office/drawing/2014/main" id="{169D31EA-ABAC-4936-A483-BE280BEF6511}"/>
              </a:ext>
            </a:extLst>
          </p:cNvPr>
          <p:cNvSpPr/>
          <p:nvPr/>
        </p:nvSpPr>
        <p:spPr>
          <a:xfrm>
            <a:off x="2257425" y="1585913"/>
            <a:ext cx="5669762" cy="7429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sz="2400" dirty="0">
                <a:solidFill>
                  <a:schemeClr val="tx1"/>
                </a:solidFill>
              </a:rPr>
              <a:t>Reception area</a:t>
            </a:r>
          </a:p>
        </p:txBody>
      </p:sp>
    </p:spTree>
    <p:extLst>
      <p:ext uri="{BB962C8B-B14F-4D97-AF65-F5344CB8AC3E}">
        <p14:creationId xmlns:p14="http://schemas.microsoft.com/office/powerpoint/2010/main" val="3581647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20" grpId="0"/>
      <p:bldP spid="21" grpId="0"/>
      <p:bldP spid="22" grpId="0"/>
      <p:bldP spid="24" grpId="0" animBg="1"/>
      <p:bldP spid="25" grpId="0" animBg="1"/>
      <p:bldP spid="26" grpId="0" animBg="1"/>
      <p:bldP spid="3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3" y="321176"/>
            <a:ext cx="7174247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Bildobjekt 3" descr="En bild som visar clipart, objekt&#10;&#10;Beskrivning genererad med mycket hög exakthet">
            <a:extLst>
              <a:ext uri="{FF2B5EF4-FFF2-40B4-BE49-F238E27FC236}">
                <a16:creationId xmlns:a16="http://schemas.microsoft.com/office/drawing/2014/main" id="{3F7344F0-3EDB-4DA4-B5A9-E4C9BEDD7F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6259" y="2828925"/>
            <a:ext cx="3388994" cy="3388994"/>
          </a:xfrm>
          <a:prstGeom prst="rect">
            <a:avLst/>
          </a:prstGeom>
        </p:spPr>
      </p:pic>
      <p:pic>
        <p:nvPicPr>
          <p:cNvPr id="5" name="Bildobjekt 4">
            <a:extLst>
              <a:ext uri="{FF2B5EF4-FFF2-40B4-BE49-F238E27FC236}">
                <a16:creationId xmlns:a16="http://schemas.microsoft.com/office/drawing/2014/main" id="{69FA8A65-BCDD-4D57-8397-D908CD9A75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1708" y="306909"/>
            <a:ext cx="2298095" cy="2286000"/>
          </a:xfrm>
          <a:prstGeom prst="rect">
            <a:avLst/>
          </a:prstGeom>
        </p:spPr>
      </p:pic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821516" y="640263"/>
            <a:ext cx="6204984" cy="1344975"/>
          </a:xfrm>
        </p:spPr>
        <p:txBody>
          <a:bodyPr>
            <a:normAutofit fontScale="90000"/>
          </a:bodyPr>
          <a:lstStyle/>
          <a:p>
            <a:r>
              <a:rPr lang="en" sz="4000" dirty="0"/>
              <a:t>Terminal system and transport system domestically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>
          <a:xfrm>
            <a:off x="821515" y="2121762"/>
            <a:ext cx="6204984" cy="3626917"/>
          </a:xfrm>
        </p:spPr>
        <p:txBody>
          <a:bodyPr>
            <a:normAutofit/>
          </a:bodyPr>
          <a:lstStyle/>
          <a:p>
            <a:r>
              <a:rPr lang="en" sz="2400" dirty="0"/>
              <a:t>Goods quantities</a:t>
            </a:r>
          </a:p>
          <a:p>
            <a:pPr lvl="1"/>
            <a:r>
              <a:rPr lang="en" dirty="0"/>
              <a:t>Package</a:t>
            </a:r>
          </a:p>
          <a:p>
            <a:pPr lvl="2"/>
            <a:r>
              <a:rPr lang="en" sz="2200" dirty="0"/>
              <a:t>&lt; 100 kg</a:t>
            </a:r>
          </a:p>
          <a:p>
            <a:pPr lvl="1"/>
            <a:r>
              <a:rPr lang="en" dirty="0"/>
              <a:t>General cargo</a:t>
            </a:r>
          </a:p>
          <a:p>
            <a:pPr lvl="2"/>
            <a:r>
              <a:rPr lang="en" sz="2200" dirty="0"/>
              <a:t>&lt; 2500 kg</a:t>
            </a:r>
          </a:p>
          <a:p>
            <a:pPr lvl="1"/>
            <a:r>
              <a:rPr lang="en" dirty="0"/>
              <a:t>Party goods</a:t>
            </a:r>
          </a:p>
          <a:p>
            <a:pPr lvl="2"/>
            <a:r>
              <a:rPr lang="en" sz="2200" dirty="0"/>
              <a:t>&gt; 2500 kg</a:t>
            </a:r>
          </a:p>
          <a:p>
            <a:pPr lvl="1"/>
            <a:r>
              <a:rPr lang="en" dirty="0"/>
              <a:t>Hellest, full car</a:t>
            </a:r>
          </a:p>
          <a:p>
            <a:pPr lvl="2"/>
            <a:r>
              <a:rPr lang="en" sz="2200" dirty="0"/>
              <a:t>&gt; 20,000 kg</a:t>
            </a:r>
          </a:p>
        </p:txBody>
      </p:sp>
    </p:spTree>
    <p:extLst>
      <p:ext uri="{BB962C8B-B14F-4D97-AF65-F5344CB8AC3E}">
        <p14:creationId xmlns:p14="http://schemas.microsoft.com/office/powerpoint/2010/main" val="650903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ktangel 5"/>
          <p:cNvSpPr/>
          <p:nvPr/>
        </p:nvSpPr>
        <p:spPr>
          <a:xfrm>
            <a:off x="2182686" y="200466"/>
            <a:ext cx="7599623" cy="36004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dirty="0"/>
              <a:t>Sender Brandon AB, Malmö</a:t>
            </a:r>
          </a:p>
        </p:txBody>
      </p:sp>
      <p:sp>
        <p:nvSpPr>
          <p:cNvPr id="7" name="Rektangel 6"/>
          <p:cNvSpPr/>
          <p:nvPr/>
        </p:nvSpPr>
        <p:spPr>
          <a:xfrm>
            <a:off x="2182685" y="5864286"/>
            <a:ext cx="7599623" cy="36004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dirty="0"/>
              <a:t>Recipient Puma AB Stockholm</a:t>
            </a:r>
          </a:p>
        </p:txBody>
      </p:sp>
      <p:sp>
        <p:nvSpPr>
          <p:cNvPr id="8" name="Rektangel 7"/>
          <p:cNvSpPr/>
          <p:nvPr/>
        </p:nvSpPr>
        <p:spPr>
          <a:xfrm>
            <a:off x="4536125" y="636720"/>
            <a:ext cx="2664296" cy="36004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dirty="0"/>
              <a:t>20 pll 15575kg</a:t>
            </a:r>
          </a:p>
        </p:txBody>
      </p:sp>
      <p:graphicFrame>
        <p:nvGraphicFramePr>
          <p:cNvPr id="10" name="Diagram 9"/>
          <p:cNvGraphicFramePr/>
          <p:nvPr/>
        </p:nvGraphicFramePr>
        <p:xfrm>
          <a:off x="5657466" y="1113187"/>
          <a:ext cx="3085910" cy="41984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5" name="textruta 24"/>
          <p:cNvSpPr txBox="1"/>
          <p:nvPr/>
        </p:nvSpPr>
        <p:spPr>
          <a:xfrm>
            <a:off x="118832" y="724397"/>
            <a:ext cx="330278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2800" dirty="0"/>
              <a:t>Transport system domestic road transport</a:t>
            </a:r>
          </a:p>
          <a:p>
            <a:r>
              <a:rPr lang="en" sz="2800" dirty="0"/>
              <a:t>consignment goods</a:t>
            </a:r>
          </a:p>
        </p:txBody>
      </p:sp>
      <p:sp>
        <p:nvSpPr>
          <p:cNvPr id="19" name="Ellips 18"/>
          <p:cNvSpPr/>
          <p:nvPr/>
        </p:nvSpPr>
        <p:spPr>
          <a:xfrm>
            <a:off x="1991544" y="3142104"/>
            <a:ext cx="3600400" cy="1800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sz="2400" dirty="0"/>
              <a:t>Brandon/Malmö</a:t>
            </a:r>
          </a:p>
        </p:txBody>
      </p:sp>
      <p:sp>
        <p:nvSpPr>
          <p:cNvPr id="20" name="Ellips 19"/>
          <p:cNvSpPr/>
          <p:nvPr/>
        </p:nvSpPr>
        <p:spPr>
          <a:xfrm>
            <a:off x="6744072" y="3133720"/>
            <a:ext cx="3600400" cy="1800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sz="2400" dirty="0"/>
              <a:t>Puma AB Stockholm</a:t>
            </a:r>
          </a:p>
        </p:txBody>
      </p:sp>
      <p:sp>
        <p:nvSpPr>
          <p:cNvPr id="21" name="Höger 20"/>
          <p:cNvSpPr/>
          <p:nvPr/>
        </p:nvSpPr>
        <p:spPr>
          <a:xfrm>
            <a:off x="4295800" y="2204864"/>
            <a:ext cx="3888432" cy="7920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sz="2400" dirty="0"/>
              <a:t>Transport Fjarraker</a:t>
            </a:r>
          </a:p>
        </p:txBody>
      </p:sp>
    </p:spTree>
    <p:extLst>
      <p:ext uri="{BB962C8B-B14F-4D97-AF65-F5344CB8AC3E}">
        <p14:creationId xmlns:p14="http://schemas.microsoft.com/office/powerpoint/2010/main" val="3063015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" dirty="0"/>
              <a:t>Terminal system and transport system domestically</a:t>
            </a:r>
            <a:endParaRPr lang="sv-SE" b="1" dirty="0">
              <a:solidFill>
                <a:schemeClr val="tx2"/>
              </a:solidFill>
            </a:endParaRPr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" dirty="0"/>
              <a:t>Road transport</a:t>
            </a:r>
          </a:p>
          <a:p>
            <a:pPr lvl="1"/>
            <a:r>
              <a:rPr lang="en" dirty="0"/>
              <a:t>General cargo, up to 2500kg</a:t>
            </a:r>
          </a:p>
          <a:p>
            <a:pPr lvl="2"/>
            <a:r>
              <a:rPr lang="en" dirty="0"/>
              <a:t>Distribution vehicles</a:t>
            </a:r>
          </a:p>
          <a:p>
            <a:pPr lvl="3"/>
            <a:r>
              <a:rPr lang="en" dirty="0"/>
              <a:t>Pick up and deliver</a:t>
            </a:r>
          </a:p>
          <a:p>
            <a:pPr lvl="2"/>
            <a:r>
              <a:rPr lang="en" dirty="0"/>
              <a:t>Via freight terminal</a:t>
            </a:r>
          </a:p>
          <a:p>
            <a:pPr lvl="2"/>
            <a:r>
              <a:rPr lang="en" dirty="0"/>
              <a:t>Collected</a:t>
            </a:r>
          </a:p>
          <a:p>
            <a:pPr lvl="3"/>
            <a:r>
              <a:rPr lang="en" dirty="0"/>
              <a:t>With other customer goods</a:t>
            </a:r>
          </a:p>
          <a:p>
            <a:pPr marL="914400" lvl="2" indent="0">
              <a:buNone/>
            </a:pPr>
            <a:endParaRPr lang="sv-SE" dirty="0"/>
          </a:p>
          <a:p>
            <a:pPr lvl="2"/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D7B5F-50F3-48D7-95E0-FFFBCD4F329C}" type="slidenum">
              <a:rPr lang="sv-SE" smtClean="0"/>
              <a:t>17</a:t>
            </a:fld>
            <a:endParaRPr lang="sv-SE" dirty="0"/>
          </a:p>
        </p:txBody>
      </p:sp>
      <p:pic>
        <p:nvPicPr>
          <p:cNvPr id="5" name="Bildobjekt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5317" y="4096828"/>
            <a:ext cx="3612078" cy="2215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713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2433"/>
    </mc:Choice>
    <mc:Fallback xmlns="">
      <p:transition spd="slow" advTm="52433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ktangel 5"/>
          <p:cNvSpPr/>
          <p:nvPr/>
        </p:nvSpPr>
        <p:spPr>
          <a:xfrm>
            <a:off x="2182686" y="200466"/>
            <a:ext cx="7599623" cy="36004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dirty="0"/>
              <a:t>Sender Brandon AB, Malmö</a:t>
            </a:r>
          </a:p>
        </p:txBody>
      </p:sp>
      <p:sp>
        <p:nvSpPr>
          <p:cNvPr id="7" name="Rektangel 6"/>
          <p:cNvSpPr/>
          <p:nvPr/>
        </p:nvSpPr>
        <p:spPr>
          <a:xfrm>
            <a:off x="2312587" y="6136315"/>
            <a:ext cx="7599623" cy="36004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dirty="0"/>
              <a:t>Recipient Puma AB Stockholm</a:t>
            </a:r>
          </a:p>
        </p:txBody>
      </p:sp>
      <p:sp>
        <p:nvSpPr>
          <p:cNvPr id="8" name="Rektangel 7"/>
          <p:cNvSpPr/>
          <p:nvPr/>
        </p:nvSpPr>
        <p:spPr>
          <a:xfrm>
            <a:off x="4536125" y="636720"/>
            <a:ext cx="2664296" cy="36004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dirty="0"/>
              <a:t>2 ppl 575kg</a:t>
            </a:r>
          </a:p>
        </p:txBody>
      </p:sp>
      <p:sp>
        <p:nvSpPr>
          <p:cNvPr id="11" name="Rektangel med rundade hörn 10"/>
          <p:cNvSpPr/>
          <p:nvPr/>
        </p:nvSpPr>
        <p:spPr>
          <a:xfrm>
            <a:off x="646402" y="4698916"/>
            <a:ext cx="2033517" cy="5186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dirty="0"/>
              <a:t>Long-distance haulage</a:t>
            </a:r>
          </a:p>
        </p:txBody>
      </p:sp>
      <p:sp>
        <p:nvSpPr>
          <p:cNvPr id="12" name="Rektangel med rundade hörn 11"/>
          <p:cNvSpPr/>
          <p:nvPr/>
        </p:nvSpPr>
        <p:spPr>
          <a:xfrm>
            <a:off x="607878" y="2703279"/>
            <a:ext cx="2033517" cy="5186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dirty="0"/>
              <a:t>Distribution haulage</a:t>
            </a:r>
          </a:p>
        </p:txBody>
      </p:sp>
      <p:sp>
        <p:nvSpPr>
          <p:cNvPr id="13" name="Rektangel med rundade hörn 12"/>
          <p:cNvSpPr/>
          <p:nvPr/>
        </p:nvSpPr>
        <p:spPr>
          <a:xfrm>
            <a:off x="9066208" y="3439433"/>
            <a:ext cx="2033517" cy="5186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dirty="0"/>
              <a:t>Distribution haulage</a:t>
            </a:r>
          </a:p>
        </p:txBody>
      </p:sp>
      <p:sp>
        <p:nvSpPr>
          <p:cNvPr id="23" name="Högerböjd 22"/>
          <p:cNvSpPr/>
          <p:nvPr/>
        </p:nvSpPr>
        <p:spPr>
          <a:xfrm rot="15677545">
            <a:off x="4977449" y="4884533"/>
            <a:ext cx="603244" cy="1295479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>
              <a:solidFill>
                <a:schemeClr val="tx1"/>
              </a:solidFill>
            </a:endParaRPr>
          </a:p>
        </p:txBody>
      </p:sp>
      <p:sp>
        <p:nvSpPr>
          <p:cNvPr id="24" name="Nedåtböjd 23"/>
          <p:cNvSpPr/>
          <p:nvPr/>
        </p:nvSpPr>
        <p:spPr>
          <a:xfrm>
            <a:off x="5453303" y="1509227"/>
            <a:ext cx="1529479" cy="632367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>
              <a:solidFill>
                <a:schemeClr val="tx1"/>
              </a:solidFill>
            </a:endParaRPr>
          </a:p>
        </p:txBody>
      </p:sp>
      <p:sp>
        <p:nvSpPr>
          <p:cNvPr id="25" name="textruta 24"/>
          <p:cNvSpPr txBox="1"/>
          <p:nvPr/>
        </p:nvSpPr>
        <p:spPr>
          <a:xfrm>
            <a:off x="118832" y="724397"/>
            <a:ext cx="330278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2800" dirty="0"/>
              <a:t>Transport system domestic road transport</a:t>
            </a:r>
          </a:p>
          <a:p>
            <a:r>
              <a:rPr lang="en" sz="2800" dirty="0"/>
              <a:t>piece goods</a:t>
            </a:r>
          </a:p>
        </p:txBody>
      </p:sp>
      <p:sp>
        <p:nvSpPr>
          <p:cNvPr id="26" name="Vänster 25"/>
          <p:cNvSpPr/>
          <p:nvPr/>
        </p:nvSpPr>
        <p:spPr>
          <a:xfrm>
            <a:off x="2841213" y="2813214"/>
            <a:ext cx="268982" cy="33499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27" name="Vänster 26"/>
          <p:cNvSpPr/>
          <p:nvPr/>
        </p:nvSpPr>
        <p:spPr>
          <a:xfrm>
            <a:off x="2856306" y="3794014"/>
            <a:ext cx="268982" cy="33499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28" name="Höger 27"/>
          <p:cNvSpPr/>
          <p:nvPr/>
        </p:nvSpPr>
        <p:spPr>
          <a:xfrm>
            <a:off x="8663940" y="3548615"/>
            <a:ext cx="300250" cy="3002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19" name="Rektangel med rundade hörn 18"/>
          <p:cNvSpPr/>
          <p:nvPr/>
        </p:nvSpPr>
        <p:spPr>
          <a:xfrm>
            <a:off x="3223878" y="1631380"/>
            <a:ext cx="2033517" cy="5186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dirty="0"/>
              <a:t>Domestic booking, eg DHL</a:t>
            </a:r>
          </a:p>
        </p:txBody>
      </p:sp>
      <p:sp>
        <p:nvSpPr>
          <p:cNvPr id="20" name="Rektangel med rundade hörn 19"/>
          <p:cNvSpPr/>
          <p:nvPr/>
        </p:nvSpPr>
        <p:spPr>
          <a:xfrm>
            <a:off x="3245553" y="4698917"/>
            <a:ext cx="2033517" cy="5186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dirty="0"/>
              <a:t>Long distance transport</a:t>
            </a:r>
          </a:p>
        </p:txBody>
      </p:sp>
      <p:sp>
        <p:nvSpPr>
          <p:cNvPr id="21" name="Rektangel med rundade hörn 20"/>
          <p:cNvSpPr/>
          <p:nvPr/>
        </p:nvSpPr>
        <p:spPr>
          <a:xfrm>
            <a:off x="3245553" y="3707984"/>
            <a:ext cx="2033517" cy="5186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dirty="0"/>
              <a:t>Goods terminal Malmö</a:t>
            </a:r>
          </a:p>
        </p:txBody>
      </p:sp>
      <p:sp>
        <p:nvSpPr>
          <p:cNvPr id="22" name="Rektangel med rundade hörn 21"/>
          <p:cNvSpPr/>
          <p:nvPr/>
        </p:nvSpPr>
        <p:spPr>
          <a:xfrm>
            <a:off x="3235878" y="2717051"/>
            <a:ext cx="2033517" cy="5186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dirty="0"/>
              <a:t>Local transport</a:t>
            </a:r>
          </a:p>
        </p:txBody>
      </p:sp>
      <p:sp>
        <p:nvSpPr>
          <p:cNvPr id="29" name="Rektangel med rundade hörn 28"/>
          <p:cNvSpPr/>
          <p:nvPr/>
        </p:nvSpPr>
        <p:spPr>
          <a:xfrm>
            <a:off x="6528405" y="3439433"/>
            <a:ext cx="2033517" cy="5186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dirty="0"/>
              <a:t>Local transport</a:t>
            </a:r>
          </a:p>
        </p:txBody>
      </p:sp>
      <p:sp>
        <p:nvSpPr>
          <p:cNvPr id="30" name="Rektangel med rundade hörn 29"/>
          <p:cNvSpPr/>
          <p:nvPr/>
        </p:nvSpPr>
        <p:spPr>
          <a:xfrm>
            <a:off x="6458360" y="2294599"/>
            <a:ext cx="2033517" cy="5186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dirty="0"/>
              <a:t>Goods terminal Stockholm</a:t>
            </a:r>
          </a:p>
        </p:txBody>
      </p:sp>
      <p:sp>
        <p:nvSpPr>
          <p:cNvPr id="2" name="Ned 1"/>
          <p:cNvSpPr/>
          <p:nvPr/>
        </p:nvSpPr>
        <p:spPr>
          <a:xfrm>
            <a:off x="4010320" y="2184597"/>
            <a:ext cx="484632" cy="40251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32" name="Ned 31"/>
          <p:cNvSpPr/>
          <p:nvPr/>
        </p:nvSpPr>
        <p:spPr>
          <a:xfrm>
            <a:off x="3998320" y="4271267"/>
            <a:ext cx="484632" cy="40251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33" name="Ned 32"/>
          <p:cNvSpPr/>
          <p:nvPr/>
        </p:nvSpPr>
        <p:spPr>
          <a:xfrm>
            <a:off x="4010320" y="3315338"/>
            <a:ext cx="484632" cy="40251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34" name="Ned 33"/>
          <p:cNvSpPr/>
          <p:nvPr/>
        </p:nvSpPr>
        <p:spPr>
          <a:xfrm>
            <a:off x="7302847" y="2946946"/>
            <a:ext cx="484632" cy="40251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35" name="Rektangel med rundade hörn 34"/>
          <p:cNvSpPr/>
          <p:nvPr/>
        </p:nvSpPr>
        <p:spPr>
          <a:xfrm>
            <a:off x="646402" y="3696842"/>
            <a:ext cx="2033517" cy="5186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dirty="0"/>
              <a:t>Consolidation Stockholm</a:t>
            </a:r>
          </a:p>
        </p:txBody>
      </p:sp>
      <p:sp>
        <p:nvSpPr>
          <p:cNvPr id="36" name="Vänster 35"/>
          <p:cNvSpPr/>
          <p:nvPr/>
        </p:nvSpPr>
        <p:spPr>
          <a:xfrm>
            <a:off x="2803814" y="4852331"/>
            <a:ext cx="280481" cy="280329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016799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23" grpId="0" animBg="1"/>
      <p:bldP spid="24" grpId="0" animBg="1"/>
      <p:bldP spid="26" grpId="0" animBg="1"/>
      <p:bldP spid="27" grpId="0" animBg="1"/>
      <p:bldP spid="28" grpId="0" animBg="1"/>
      <p:bldP spid="19" grpId="0" animBg="1"/>
      <p:bldP spid="20" grpId="0" animBg="1"/>
      <p:bldP spid="21" grpId="0" animBg="1"/>
      <p:bldP spid="22" grpId="0" animBg="1"/>
      <p:bldP spid="29" grpId="0" animBg="1"/>
      <p:bldP spid="30" grpId="0" animBg="1"/>
      <p:bldP spid="2" grpId="0" animBg="1"/>
      <p:bldP spid="32" grpId="0" animBg="1"/>
      <p:bldP spid="33" grpId="0" animBg="1"/>
      <p:bldP spid="34" grpId="0" animBg="1"/>
      <p:bldP spid="35" grpId="0" animBg="1"/>
      <p:bldP spid="3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ktangel 5"/>
          <p:cNvSpPr/>
          <p:nvPr/>
        </p:nvSpPr>
        <p:spPr>
          <a:xfrm>
            <a:off x="2182686" y="200466"/>
            <a:ext cx="7599623" cy="36004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dirty="0"/>
              <a:t>Sender Brandon AB, Malmö</a:t>
            </a:r>
          </a:p>
        </p:txBody>
      </p:sp>
      <p:sp>
        <p:nvSpPr>
          <p:cNvPr id="7" name="Rektangel 6"/>
          <p:cNvSpPr/>
          <p:nvPr/>
        </p:nvSpPr>
        <p:spPr>
          <a:xfrm>
            <a:off x="2182685" y="5864286"/>
            <a:ext cx="7599623" cy="36004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dirty="0"/>
              <a:t>Recipient Sportbutiken AB Orsa</a:t>
            </a:r>
          </a:p>
        </p:txBody>
      </p:sp>
      <p:sp>
        <p:nvSpPr>
          <p:cNvPr id="8" name="Rektangel 7"/>
          <p:cNvSpPr/>
          <p:nvPr/>
        </p:nvSpPr>
        <p:spPr>
          <a:xfrm>
            <a:off x="4536125" y="636720"/>
            <a:ext cx="2664296" cy="36004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dirty="0"/>
              <a:t>2 ppl 575kg</a:t>
            </a:r>
          </a:p>
        </p:txBody>
      </p:sp>
      <p:sp>
        <p:nvSpPr>
          <p:cNvPr id="11" name="Rektangel med rundade hörn 10"/>
          <p:cNvSpPr/>
          <p:nvPr/>
        </p:nvSpPr>
        <p:spPr>
          <a:xfrm>
            <a:off x="646402" y="4698916"/>
            <a:ext cx="2033517" cy="5186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dirty="0"/>
              <a:t>Long-distance haulage</a:t>
            </a:r>
          </a:p>
        </p:txBody>
      </p:sp>
      <p:sp>
        <p:nvSpPr>
          <p:cNvPr id="12" name="Rektangel med rundade hörn 11"/>
          <p:cNvSpPr/>
          <p:nvPr/>
        </p:nvSpPr>
        <p:spPr>
          <a:xfrm>
            <a:off x="607878" y="2703279"/>
            <a:ext cx="2033517" cy="5186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dirty="0"/>
              <a:t>Distribution haulage</a:t>
            </a:r>
          </a:p>
        </p:txBody>
      </p:sp>
      <p:sp>
        <p:nvSpPr>
          <p:cNvPr id="13" name="Rektangel med rundade hörn 12"/>
          <p:cNvSpPr/>
          <p:nvPr/>
        </p:nvSpPr>
        <p:spPr>
          <a:xfrm>
            <a:off x="9151959" y="2758364"/>
            <a:ext cx="2033517" cy="5186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dirty="0"/>
              <a:t>Long-distance haulage</a:t>
            </a:r>
          </a:p>
        </p:txBody>
      </p:sp>
      <p:sp>
        <p:nvSpPr>
          <p:cNvPr id="23" name="Högerböjd 22"/>
          <p:cNvSpPr/>
          <p:nvPr/>
        </p:nvSpPr>
        <p:spPr>
          <a:xfrm rot="15677545">
            <a:off x="4977449" y="4884533"/>
            <a:ext cx="603244" cy="1295479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>
              <a:solidFill>
                <a:schemeClr val="tx1"/>
              </a:solidFill>
            </a:endParaRPr>
          </a:p>
        </p:txBody>
      </p:sp>
      <p:sp>
        <p:nvSpPr>
          <p:cNvPr id="24" name="Nedåtböjd 23"/>
          <p:cNvSpPr/>
          <p:nvPr/>
        </p:nvSpPr>
        <p:spPr>
          <a:xfrm>
            <a:off x="5453303" y="1059387"/>
            <a:ext cx="1529479" cy="632367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>
              <a:solidFill>
                <a:schemeClr val="tx1"/>
              </a:solidFill>
            </a:endParaRPr>
          </a:p>
        </p:txBody>
      </p:sp>
      <p:sp>
        <p:nvSpPr>
          <p:cNvPr id="25" name="textruta 24"/>
          <p:cNvSpPr txBox="1"/>
          <p:nvPr/>
        </p:nvSpPr>
        <p:spPr>
          <a:xfrm>
            <a:off x="118832" y="724397"/>
            <a:ext cx="330278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2800" dirty="0"/>
              <a:t>Transport system domestic road transport</a:t>
            </a:r>
          </a:p>
          <a:p>
            <a:r>
              <a:rPr lang="en" sz="2800" dirty="0"/>
              <a:t>piece goods</a:t>
            </a:r>
          </a:p>
        </p:txBody>
      </p:sp>
      <p:sp>
        <p:nvSpPr>
          <p:cNvPr id="26" name="Vänster 25"/>
          <p:cNvSpPr/>
          <p:nvPr/>
        </p:nvSpPr>
        <p:spPr>
          <a:xfrm>
            <a:off x="2841213" y="2813214"/>
            <a:ext cx="268982" cy="33499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27" name="Vänster 26"/>
          <p:cNvSpPr/>
          <p:nvPr/>
        </p:nvSpPr>
        <p:spPr>
          <a:xfrm>
            <a:off x="2843818" y="4843581"/>
            <a:ext cx="268982" cy="33499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28" name="Höger 27"/>
          <p:cNvSpPr/>
          <p:nvPr/>
        </p:nvSpPr>
        <p:spPr>
          <a:xfrm>
            <a:off x="8711745" y="2867546"/>
            <a:ext cx="300250" cy="3002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19" name="Rektangel med rundade hörn 18"/>
          <p:cNvSpPr/>
          <p:nvPr/>
        </p:nvSpPr>
        <p:spPr>
          <a:xfrm>
            <a:off x="3223878" y="1631380"/>
            <a:ext cx="2033517" cy="5186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dirty="0"/>
              <a:t>Domestic booking, eg DHL</a:t>
            </a:r>
          </a:p>
        </p:txBody>
      </p:sp>
      <p:sp>
        <p:nvSpPr>
          <p:cNvPr id="20" name="Rektangel med rundade hörn 19"/>
          <p:cNvSpPr/>
          <p:nvPr/>
        </p:nvSpPr>
        <p:spPr>
          <a:xfrm>
            <a:off x="3245553" y="4698917"/>
            <a:ext cx="2033517" cy="5186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dirty="0"/>
              <a:t>Long distance transport</a:t>
            </a:r>
          </a:p>
        </p:txBody>
      </p:sp>
      <p:sp>
        <p:nvSpPr>
          <p:cNvPr id="21" name="Rektangel med rundade hörn 20"/>
          <p:cNvSpPr/>
          <p:nvPr/>
        </p:nvSpPr>
        <p:spPr>
          <a:xfrm>
            <a:off x="3245553" y="3707984"/>
            <a:ext cx="2033517" cy="5186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dirty="0"/>
              <a:t>Goods terminal Malmö</a:t>
            </a:r>
          </a:p>
        </p:txBody>
      </p:sp>
      <p:sp>
        <p:nvSpPr>
          <p:cNvPr id="22" name="Rektangel med rundade hörn 21"/>
          <p:cNvSpPr/>
          <p:nvPr/>
        </p:nvSpPr>
        <p:spPr>
          <a:xfrm>
            <a:off x="3235878" y="2717051"/>
            <a:ext cx="2033517" cy="5186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dirty="0"/>
              <a:t>Local transport</a:t>
            </a:r>
          </a:p>
        </p:txBody>
      </p:sp>
      <p:sp>
        <p:nvSpPr>
          <p:cNvPr id="29" name="Rektangel med rundade hörn 28"/>
          <p:cNvSpPr/>
          <p:nvPr/>
        </p:nvSpPr>
        <p:spPr>
          <a:xfrm>
            <a:off x="6538263" y="3850359"/>
            <a:ext cx="2033517" cy="5186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dirty="0"/>
              <a:t>Goods terminal Mora</a:t>
            </a:r>
          </a:p>
        </p:txBody>
      </p:sp>
      <p:sp>
        <p:nvSpPr>
          <p:cNvPr id="30" name="Rektangel med rundade hörn 29"/>
          <p:cNvSpPr/>
          <p:nvPr/>
        </p:nvSpPr>
        <p:spPr>
          <a:xfrm>
            <a:off x="6526661" y="1764045"/>
            <a:ext cx="2033517" cy="5186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dirty="0"/>
              <a:t>Goods terminal Gävle</a:t>
            </a:r>
          </a:p>
        </p:txBody>
      </p:sp>
      <p:sp>
        <p:nvSpPr>
          <p:cNvPr id="2" name="Ned 1"/>
          <p:cNvSpPr/>
          <p:nvPr/>
        </p:nvSpPr>
        <p:spPr>
          <a:xfrm>
            <a:off x="4010320" y="2184597"/>
            <a:ext cx="484632" cy="40251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32" name="Ned 31"/>
          <p:cNvSpPr/>
          <p:nvPr/>
        </p:nvSpPr>
        <p:spPr>
          <a:xfrm>
            <a:off x="3998320" y="4268635"/>
            <a:ext cx="484632" cy="40251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33" name="Ned 32"/>
          <p:cNvSpPr/>
          <p:nvPr/>
        </p:nvSpPr>
        <p:spPr>
          <a:xfrm>
            <a:off x="4010320" y="3315338"/>
            <a:ext cx="484632" cy="40251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34" name="Ned 33"/>
          <p:cNvSpPr/>
          <p:nvPr/>
        </p:nvSpPr>
        <p:spPr>
          <a:xfrm>
            <a:off x="7251825" y="2361993"/>
            <a:ext cx="484632" cy="40251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31" name="Rektangel med rundade hörn 30"/>
          <p:cNvSpPr/>
          <p:nvPr/>
        </p:nvSpPr>
        <p:spPr>
          <a:xfrm>
            <a:off x="6538264" y="2813093"/>
            <a:ext cx="2033517" cy="5186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dirty="0"/>
              <a:t>Long distance transport</a:t>
            </a:r>
          </a:p>
          <a:p>
            <a:pPr algn="ctr"/>
            <a:r>
              <a:rPr lang="en" dirty="0"/>
              <a:t>for example to Mora</a:t>
            </a:r>
          </a:p>
        </p:txBody>
      </p:sp>
      <p:sp>
        <p:nvSpPr>
          <p:cNvPr id="35" name="Rektangel med rundade hörn 34"/>
          <p:cNvSpPr/>
          <p:nvPr/>
        </p:nvSpPr>
        <p:spPr>
          <a:xfrm>
            <a:off x="6556988" y="4887625"/>
            <a:ext cx="2033517" cy="5186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dirty="0"/>
              <a:t>Local transport</a:t>
            </a:r>
          </a:p>
        </p:txBody>
      </p:sp>
      <p:sp>
        <p:nvSpPr>
          <p:cNvPr id="36" name="Rektangel med rundade hörn 35"/>
          <p:cNvSpPr/>
          <p:nvPr/>
        </p:nvSpPr>
        <p:spPr>
          <a:xfrm>
            <a:off x="9151959" y="1724121"/>
            <a:ext cx="2033517" cy="5186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dirty="0"/>
              <a:t>Consolidation to, for example, Mora</a:t>
            </a:r>
          </a:p>
        </p:txBody>
      </p:sp>
      <p:sp>
        <p:nvSpPr>
          <p:cNvPr id="37" name="Höger 36"/>
          <p:cNvSpPr/>
          <p:nvPr/>
        </p:nvSpPr>
        <p:spPr>
          <a:xfrm>
            <a:off x="8705943" y="1833303"/>
            <a:ext cx="300250" cy="3002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38" name="Rektangel med rundade hörn 37"/>
          <p:cNvSpPr/>
          <p:nvPr/>
        </p:nvSpPr>
        <p:spPr>
          <a:xfrm>
            <a:off x="9304359" y="4857341"/>
            <a:ext cx="2033517" cy="5186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dirty="0"/>
              <a:t>Local transport company</a:t>
            </a:r>
          </a:p>
        </p:txBody>
      </p:sp>
      <p:sp>
        <p:nvSpPr>
          <p:cNvPr id="40" name="Höger 39"/>
          <p:cNvSpPr/>
          <p:nvPr/>
        </p:nvSpPr>
        <p:spPr>
          <a:xfrm>
            <a:off x="8851709" y="5028448"/>
            <a:ext cx="300250" cy="3002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41" name="Ned 40"/>
          <p:cNvSpPr/>
          <p:nvPr/>
        </p:nvSpPr>
        <p:spPr>
          <a:xfrm>
            <a:off x="7251825" y="3403362"/>
            <a:ext cx="484632" cy="40251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42" name="Ned 41"/>
          <p:cNvSpPr/>
          <p:nvPr/>
        </p:nvSpPr>
        <p:spPr>
          <a:xfrm>
            <a:off x="7301103" y="4457343"/>
            <a:ext cx="484632" cy="40251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43" name="Ned 42"/>
          <p:cNvSpPr/>
          <p:nvPr/>
        </p:nvSpPr>
        <p:spPr>
          <a:xfrm>
            <a:off x="7312705" y="5461002"/>
            <a:ext cx="484632" cy="40251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3" name="textruta 2">
            <a:extLst>
              <a:ext uri="{FF2B5EF4-FFF2-40B4-BE49-F238E27FC236}">
                <a16:creationId xmlns:a16="http://schemas.microsoft.com/office/drawing/2014/main" id="{5B7A58D6-F116-480E-8102-44B0E0146889}"/>
              </a:ext>
            </a:extLst>
          </p:cNvPr>
          <p:cNvSpPr txBox="1"/>
          <p:nvPr/>
        </p:nvSpPr>
        <p:spPr>
          <a:xfrm>
            <a:off x="10104894" y="5628807"/>
            <a:ext cx="31812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2400" b="1" dirty="0"/>
              <a:t>Time consumption</a:t>
            </a:r>
          </a:p>
          <a:p>
            <a:r>
              <a:rPr lang="en" sz="2400" b="1" dirty="0"/>
              <a:t>1 – 2 days</a:t>
            </a:r>
          </a:p>
        </p:txBody>
      </p:sp>
    </p:spTree>
    <p:extLst>
      <p:ext uri="{BB962C8B-B14F-4D97-AF65-F5344CB8AC3E}">
        <p14:creationId xmlns:p14="http://schemas.microsoft.com/office/powerpoint/2010/main" val="1492308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8" grpId="0" animBg="1"/>
      <p:bldP spid="29" grpId="0" animBg="1"/>
      <p:bldP spid="30" grpId="0" animBg="1"/>
      <p:bldP spid="34" grpId="0" animBg="1"/>
      <p:bldP spid="31" grpId="0" animBg="1"/>
      <p:bldP spid="35" grpId="0" animBg="1"/>
      <p:bldP spid="36" grpId="0" animBg="1"/>
      <p:bldP spid="37" grpId="0" animBg="1"/>
      <p:bldP spid="38" grpId="0" animBg="1"/>
      <p:bldP spid="40" grpId="0" animBg="1"/>
      <p:bldP spid="41" grpId="0" animBg="1"/>
      <p:bldP spid="42" grpId="0" animBg="1"/>
      <p:bldP spid="43" grpId="0" animBg="1"/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ubrik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b="1" dirty="0">
                <a:solidFill>
                  <a:schemeClr val="tx2"/>
                </a:solidFill>
              </a:rPr>
              <a:t>Logistics actors</a:t>
            </a:r>
          </a:p>
        </p:txBody>
      </p:sp>
      <p:sp>
        <p:nvSpPr>
          <p:cNvPr id="5" name="Platshållare för innehåll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" sz="4000" dirty="0"/>
              <a:t>Domestic</a:t>
            </a:r>
          </a:p>
          <a:p>
            <a:pPr marL="400050" lvl="1" indent="0">
              <a:buNone/>
            </a:pPr>
            <a:r>
              <a:rPr lang="en" dirty="0"/>
              <a:t>"The </a:t>
            </a:r>
            <a:r>
              <a:rPr lang="en" dirty="0" err="1"/>
              <a:t>big</a:t>
            </a:r>
            <a:r>
              <a:rPr lang="en" dirty="0"/>
              <a:t> </a:t>
            </a:r>
            <a:r>
              <a:rPr lang="en" dirty="0" err="1"/>
              <a:t>five </a:t>
            </a:r>
            <a:r>
              <a:rPr lang="en" dirty="0"/>
              <a:t>"</a:t>
            </a:r>
          </a:p>
          <a:p>
            <a:pPr marL="457200" indent="-457200"/>
            <a:r>
              <a:rPr lang="en" dirty="0"/>
              <a:t>Dedicated haulage companies</a:t>
            </a:r>
          </a:p>
          <a:p>
            <a:pPr marL="914400" lvl="1" indent="-457200"/>
            <a:r>
              <a:rPr lang="en" dirty="0"/>
              <a:t>Subcontractors</a:t>
            </a:r>
          </a:p>
          <a:p>
            <a:pPr marL="0" indent="0">
              <a:buNone/>
            </a:pPr>
            <a:endParaRPr lang="sv-SE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9482" y="3285166"/>
            <a:ext cx="1524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7596" y="1679657"/>
            <a:ext cx="1543050" cy="36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86" t="28102" r="17768" b="25110"/>
          <a:stretch/>
        </p:blipFill>
        <p:spPr bwMode="auto">
          <a:xfrm>
            <a:off x="9588303" y="2805469"/>
            <a:ext cx="1858780" cy="8244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7482" y="5360212"/>
            <a:ext cx="1524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Bildobjekt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20991" y="4744708"/>
            <a:ext cx="2619375" cy="174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096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objekt 1">
            <a:extLst>
              <a:ext uri="{FF2B5EF4-FFF2-40B4-BE49-F238E27FC236}">
                <a16:creationId xmlns:a16="http://schemas.microsoft.com/office/drawing/2014/main" id="{674DEC9E-C003-4658-9F88-29207053A7E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289" t="13860" r="30823" b="7017"/>
          <a:stretch/>
        </p:blipFill>
        <p:spPr>
          <a:xfrm>
            <a:off x="942478" y="152451"/>
            <a:ext cx="4547936" cy="6553098"/>
          </a:xfrm>
          <a:prstGeom prst="rect">
            <a:avLst/>
          </a:prstGeom>
        </p:spPr>
      </p:pic>
      <p:pic>
        <p:nvPicPr>
          <p:cNvPr id="3" name="Bildobjekt 2">
            <a:extLst>
              <a:ext uri="{FF2B5EF4-FFF2-40B4-BE49-F238E27FC236}">
                <a16:creationId xmlns:a16="http://schemas.microsoft.com/office/drawing/2014/main" id="{1802A2C6-4B02-4715-A064-FF3C13BF5DF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823" t="14210" r="18980" b="9123"/>
          <a:stretch/>
        </p:blipFill>
        <p:spPr>
          <a:xfrm>
            <a:off x="6400798" y="152451"/>
            <a:ext cx="4588668" cy="6553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8821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ubrik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Terminal system and transport system domestically</a:t>
            </a:r>
          </a:p>
        </p:txBody>
      </p:sp>
      <p:sp>
        <p:nvSpPr>
          <p:cNvPr id="4" name="Platshållare för innehåll 3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" dirty="0"/>
              <a:t>Parties</a:t>
            </a:r>
          </a:p>
          <a:p>
            <a:pPr marL="857250" lvl="1" indent="-457200"/>
            <a:r>
              <a:rPr lang="en" dirty="0"/>
              <a:t>Sender</a:t>
            </a:r>
          </a:p>
          <a:p>
            <a:pPr marL="857250" lvl="1" indent="-457200"/>
            <a:r>
              <a:rPr lang="en" dirty="0"/>
              <a:t>Booking and planning</a:t>
            </a:r>
          </a:p>
          <a:p>
            <a:pPr marL="857250" lvl="1" indent="-457200"/>
            <a:r>
              <a:rPr lang="en" dirty="0"/>
              <a:t>Freight terminal</a:t>
            </a:r>
          </a:p>
          <a:p>
            <a:pPr marL="857250" lvl="1" indent="-457200"/>
            <a:r>
              <a:rPr lang="en" dirty="0"/>
              <a:t>Dispatch area</a:t>
            </a:r>
          </a:p>
          <a:p>
            <a:pPr marL="1257300" lvl="2" indent="-457200"/>
            <a:r>
              <a:rPr lang="en" dirty="0"/>
              <a:t>Local transport driver</a:t>
            </a:r>
          </a:p>
          <a:p>
            <a:pPr marL="1257300" lvl="2" indent="-457200"/>
            <a:r>
              <a:rPr lang="en" dirty="0"/>
              <a:t>Remote skier</a:t>
            </a:r>
          </a:p>
          <a:p>
            <a:pPr marL="857250" lvl="1" indent="-457200"/>
            <a:r>
              <a:rPr lang="en" dirty="0"/>
              <a:t>Reception area</a:t>
            </a:r>
          </a:p>
          <a:p>
            <a:pPr marL="1257300" lvl="2" indent="-457200"/>
            <a:r>
              <a:rPr lang="en" dirty="0"/>
              <a:t>Freight terminal remote</a:t>
            </a:r>
          </a:p>
          <a:p>
            <a:pPr marL="1257300" lvl="2" indent="-457200"/>
            <a:r>
              <a:rPr lang="en" dirty="0"/>
              <a:t>Goods terminal premises</a:t>
            </a:r>
          </a:p>
          <a:p>
            <a:pPr marL="1257300" lvl="2" indent="-457200"/>
            <a:r>
              <a:rPr lang="en" dirty="0"/>
              <a:t>Remote skier</a:t>
            </a:r>
          </a:p>
          <a:p>
            <a:pPr marL="1257300" lvl="2" indent="-457200"/>
            <a:r>
              <a:rPr lang="en" dirty="0"/>
              <a:t>Local transport driver</a:t>
            </a:r>
          </a:p>
          <a:p>
            <a:pPr marL="857250" lvl="1" indent="-457200"/>
            <a:r>
              <a:rPr lang="en" dirty="0"/>
              <a:t>8 - 10 parties</a:t>
            </a:r>
          </a:p>
          <a:p>
            <a:pPr marL="857250" lvl="1" indent="-457200"/>
            <a:endParaRPr lang="sv-SE" dirty="0"/>
          </a:p>
          <a:p>
            <a:pPr marL="0" indent="0">
              <a:buNone/>
            </a:pPr>
            <a:endParaRPr lang="sv-SE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6081" y="4725144"/>
            <a:ext cx="3248025" cy="140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40712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6134677" y="303591"/>
            <a:ext cx="5735590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Bildobjekt 3">
            <a:extLst>
              <a:ext uri="{FF2B5EF4-FFF2-40B4-BE49-F238E27FC236}">
                <a16:creationId xmlns:a16="http://schemas.microsoft.com/office/drawing/2014/main" id="{7377B0F6-80A7-4E52-9DBB-673770AEB1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632" y="1646636"/>
            <a:ext cx="5126736" cy="3409279"/>
          </a:xfrm>
          <a:prstGeom prst="rect">
            <a:avLst/>
          </a:prstGeom>
        </p:spPr>
      </p:pic>
      <p:sp>
        <p:nvSpPr>
          <p:cNvPr id="2" name="Rubrik 1">
            <a:extLst>
              <a:ext uri="{FF2B5EF4-FFF2-40B4-BE49-F238E27FC236}">
                <a16:creationId xmlns:a16="http://schemas.microsoft.com/office/drawing/2014/main" id="{5D595CED-8FD3-4420-98E4-11032C66E1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2598" y="640263"/>
            <a:ext cx="5221266" cy="1344975"/>
          </a:xfrm>
        </p:spPr>
        <p:txBody>
          <a:bodyPr>
            <a:normAutofit fontScale="90000"/>
          </a:bodyPr>
          <a:lstStyle/>
          <a:p>
            <a:pPr algn="ctr"/>
            <a:r>
              <a:rPr lang="en" sz="4000"/>
              <a:t>Terminal system and transport system domestically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65E988C4-38C2-46F0-BC2E-886D91047B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1903" y="2121763"/>
            <a:ext cx="5235490" cy="3773010"/>
          </a:xfrm>
        </p:spPr>
        <p:txBody>
          <a:bodyPr>
            <a:normAutofit/>
          </a:bodyPr>
          <a:lstStyle/>
          <a:p>
            <a:r>
              <a:rPr lang="en" sz="2400" dirty="0"/>
              <a:t>What is behind the price of a domestic transport?</a:t>
            </a:r>
          </a:p>
          <a:p>
            <a:pPr lvl="1"/>
            <a:r>
              <a:rPr lang="en" dirty="0"/>
              <a:t>Route planning</a:t>
            </a:r>
          </a:p>
          <a:p>
            <a:pPr lvl="1"/>
            <a:r>
              <a:rPr lang="en" dirty="0"/>
              <a:t>Degree of filling</a:t>
            </a:r>
          </a:p>
          <a:p>
            <a:pPr lvl="1"/>
            <a:r>
              <a:rPr lang="en" dirty="0"/>
              <a:t>Reloading</a:t>
            </a:r>
          </a:p>
          <a:p>
            <a:pPr lvl="1"/>
            <a:r>
              <a:rPr lang="en" dirty="0"/>
              <a:t>Waiting times</a:t>
            </a:r>
          </a:p>
          <a:p>
            <a:pPr lvl="1"/>
            <a:r>
              <a:rPr lang="en" dirty="0"/>
              <a:t>Vehicle</a:t>
            </a:r>
          </a:p>
          <a:p>
            <a:pPr lvl="1"/>
            <a:r>
              <a:rPr lang="en" dirty="0"/>
              <a:t>Digitization</a:t>
            </a:r>
          </a:p>
          <a:p>
            <a:pPr marL="457200" lvl="1" indent="0">
              <a:buNone/>
            </a:pP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218946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objekt 3" descr="En bild som visar elektronik, krets&#10;&#10;Beskrivning genererad med mycket hög exakthet">
            <a:extLst>
              <a:ext uri="{FF2B5EF4-FFF2-40B4-BE49-F238E27FC236}">
                <a16:creationId xmlns:a16="http://schemas.microsoft.com/office/drawing/2014/main" id="{AE982AC5-EB16-4556-BEDF-E3F8B2962A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433" r="6750"/>
          <a:stretch/>
        </p:blipFill>
        <p:spPr>
          <a:xfrm>
            <a:off x="6338316" y="1904281"/>
            <a:ext cx="5074070" cy="4272681"/>
          </a:xfrm>
          <a:prstGeom prst="rect">
            <a:avLst/>
          </a:prstGeom>
        </p:spPr>
      </p:pic>
      <p:sp>
        <p:nvSpPr>
          <p:cNvPr id="2" name="Rubrik 1">
            <a:extLst>
              <a:ext uri="{FF2B5EF4-FFF2-40B4-BE49-F238E27FC236}">
                <a16:creationId xmlns:a16="http://schemas.microsoft.com/office/drawing/2014/main" id="{370446B6-1880-4531-9526-D15D9EA1AF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" dirty="0"/>
              <a:t>Terminal system and transport system domestically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ABC9A44B-C34B-4EED-B94E-F191F93144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15484" cy="4351338"/>
          </a:xfrm>
        </p:spPr>
        <p:txBody>
          <a:bodyPr>
            <a:normAutofit/>
          </a:bodyPr>
          <a:lstStyle/>
          <a:p>
            <a:r>
              <a:rPr lang="en" sz="2000"/>
              <a:t>How is the transport system controlled?</a:t>
            </a:r>
          </a:p>
          <a:p>
            <a:pPr lvl="1"/>
            <a:r>
              <a:rPr lang="en" sz="2000"/>
              <a:t>DHL, Schenker etc</a:t>
            </a:r>
          </a:p>
          <a:p>
            <a:pPr lvl="2"/>
            <a:r>
              <a:rPr lang="en" dirty="0"/>
              <a:t>Digitally</a:t>
            </a:r>
          </a:p>
          <a:p>
            <a:pPr lvl="2"/>
            <a:r>
              <a:rPr lang="en" dirty="0"/>
              <a:t>The rider gets access to internal IT systems</a:t>
            </a:r>
          </a:p>
          <a:p>
            <a:pPr lvl="2"/>
            <a:r>
              <a:rPr lang="en" dirty="0"/>
              <a:t>Part in agreement</a:t>
            </a:r>
          </a:p>
          <a:p>
            <a:pPr lvl="1"/>
            <a:r>
              <a:rPr lang="en" sz="2000"/>
              <a:t>The intermediary and LBC</a:t>
            </a:r>
          </a:p>
          <a:p>
            <a:pPr lvl="2"/>
            <a:r>
              <a:rPr lang="en" dirty="0"/>
              <a:t>Digitally</a:t>
            </a:r>
          </a:p>
          <a:p>
            <a:pPr lvl="2"/>
            <a:r>
              <a:rPr lang="en" dirty="0"/>
              <a:t>Independent IT system</a:t>
            </a:r>
          </a:p>
          <a:p>
            <a:pPr lvl="2"/>
            <a:r>
              <a:rPr lang="en" dirty="0"/>
              <a:t>Communication via smartphones</a:t>
            </a:r>
          </a:p>
          <a:p>
            <a:pPr lvl="2"/>
            <a:r>
              <a:rPr lang="en" dirty="0"/>
              <a:t>Manual handling</a:t>
            </a:r>
          </a:p>
          <a:p>
            <a:pPr lvl="3"/>
            <a:r>
              <a:rPr lang="en" sz="2000"/>
              <a:t>Paper waybills</a:t>
            </a:r>
          </a:p>
          <a:p>
            <a:pPr marL="914400" lvl="2" indent="0">
              <a:buNone/>
            </a:pPr>
            <a:endParaRPr lang="sv-SE" dirty="0"/>
          </a:p>
          <a:p>
            <a:pPr lvl="2"/>
            <a:endParaRPr lang="sv-SE" dirty="0"/>
          </a:p>
          <a:p>
            <a:pPr marL="914400" lvl="2" indent="0">
              <a:buNone/>
            </a:pP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2397372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90EE8369-B6AE-4C71-A2BB-C0EF6702C7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9233263" cy="1325563"/>
          </a:xfrm>
        </p:spPr>
        <p:txBody>
          <a:bodyPr/>
          <a:lstStyle/>
          <a:p>
            <a:r>
              <a:rPr lang="en" b="1" dirty="0">
                <a:solidFill>
                  <a:schemeClr val="tx2"/>
                </a:solidFill>
              </a:rPr>
              <a:t>Deliveries B2B and B2C</a:t>
            </a:r>
            <a:endParaRPr lang="sv-SE" dirty="0"/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C96E620B-1282-4673-8E77-3330EA0479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1704" y="1449977"/>
            <a:ext cx="5682342" cy="5042898"/>
          </a:xfrm>
        </p:spPr>
        <p:txBody>
          <a:bodyPr>
            <a:normAutofit/>
          </a:bodyPr>
          <a:lstStyle/>
          <a:p>
            <a:r>
              <a:rPr lang="en" dirty="0"/>
              <a:t>Statistics 2022</a:t>
            </a:r>
          </a:p>
          <a:p>
            <a:pPr lvl="1"/>
            <a:r>
              <a:rPr lang="en" dirty="0"/>
              <a:t>Domestic transport 492,464,000kg</a:t>
            </a:r>
          </a:p>
          <a:p>
            <a:pPr lvl="2"/>
            <a:r>
              <a:rPr lang="en" dirty="0"/>
              <a:t>Package </a:t>
            </a:r>
            <a:r>
              <a:rPr lang="en" dirty="0" err="1"/>
              <a:t>included</a:t>
            </a:r>
          </a:p>
          <a:p>
            <a:pPr lvl="2"/>
            <a:r>
              <a:rPr lang="en" dirty="0"/>
              <a:t>B2B and B2C</a:t>
            </a:r>
          </a:p>
          <a:p>
            <a:pPr lvl="1"/>
            <a:r>
              <a:rPr lang="en" dirty="0"/>
              <a:t>A total of 295 million packages</a:t>
            </a:r>
          </a:p>
          <a:p>
            <a:pPr lvl="2"/>
            <a:r>
              <a:rPr lang="en" dirty="0"/>
              <a:t>43 million international parcels</a:t>
            </a:r>
          </a:p>
          <a:p>
            <a:pPr lvl="1"/>
            <a:r>
              <a:rPr lang="en" dirty="0"/>
              <a:t>Predominant part of the business</a:t>
            </a:r>
          </a:p>
          <a:p>
            <a:pPr lvl="2"/>
            <a:r>
              <a:rPr lang="en" dirty="0"/>
              <a:t>DHL, Schenker</a:t>
            </a:r>
          </a:p>
          <a:p>
            <a:pPr lvl="2"/>
            <a:r>
              <a:rPr lang="en" dirty="0"/>
              <a:t>B2B approx. 80%</a:t>
            </a:r>
          </a:p>
          <a:p>
            <a:pPr lvl="2"/>
            <a:endParaRPr lang="sv-SE" dirty="0"/>
          </a:p>
          <a:p>
            <a:pPr lvl="2"/>
            <a:endParaRPr lang="sv-SE" dirty="0"/>
          </a:p>
          <a:p>
            <a:pPr lvl="3"/>
            <a:endParaRPr lang="sv-SE" dirty="0"/>
          </a:p>
          <a:p>
            <a:pPr lvl="2"/>
            <a:endParaRPr lang="sv-SE" dirty="0"/>
          </a:p>
          <a:p>
            <a:pPr lvl="1"/>
            <a:endParaRPr lang="sv-SE" dirty="0"/>
          </a:p>
          <a:p>
            <a:pPr lvl="1"/>
            <a:endParaRPr lang="sv-SE" dirty="0"/>
          </a:p>
        </p:txBody>
      </p:sp>
      <p:pic>
        <p:nvPicPr>
          <p:cNvPr id="4" name="Bildobjekt 3">
            <a:extLst>
              <a:ext uri="{FF2B5EF4-FFF2-40B4-BE49-F238E27FC236}">
                <a16:creationId xmlns:a16="http://schemas.microsoft.com/office/drawing/2014/main" id="{2759669B-C08F-4095-E4F6-04555DC3C1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7676"/>
          <a:stretch/>
        </p:blipFill>
        <p:spPr>
          <a:xfrm>
            <a:off x="6096000" y="1322515"/>
            <a:ext cx="6265323" cy="254923"/>
          </a:xfrm>
          <a:prstGeom prst="rect">
            <a:avLst/>
          </a:prstGeom>
        </p:spPr>
      </p:pic>
      <p:pic>
        <p:nvPicPr>
          <p:cNvPr id="6" name="Bildobjekt 5">
            <a:extLst>
              <a:ext uri="{FF2B5EF4-FFF2-40B4-BE49-F238E27FC236}">
                <a16:creationId xmlns:a16="http://schemas.microsoft.com/office/drawing/2014/main" id="{C0876C65-DA87-9CB4-C831-BC641A3C6B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683" r="50117"/>
          <a:stretch/>
        </p:blipFill>
        <p:spPr>
          <a:xfrm>
            <a:off x="6096000" y="1577437"/>
            <a:ext cx="3792583" cy="2218545"/>
          </a:xfrm>
          <a:prstGeom prst="rect">
            <a:avLst/>
          </a:prstGeom>
        </p:spPr>
      </p:pic>
      <p:pic>
        <p:nvPicPr>
          <p:cNvPr id="7" name="Bildobjekt 6">
            <a:extLst>
              <a:ext uri="{FF2B5EF4-FFF2-40B4-BE49-F238E27FC236}">
                <a16:creationId xmlns:a16="http://schemas.microsoft.com/office/drawing/2014/main" id="{1242EEEF-5BB0-378E-57A9-7D5C8005B10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94" b="88047"/>
          <a:stretch/>
        </p:blipFill>
        <p:spPr>
          <a:xfrm>
            <a:off x="6213961" y="3799797"/>
            <a:ext cx="7058297" cy="352704"/>
          </a:xfrm>
          <a:prstGeom prst="rect">
            <a:avLst/>
          </a:prstGeom>
        </p:spPr>
      </p:pic>
      <p:pic>
        <p:nvPicPr>
          <p:cNvPr id="8" name="Bildobjekt 7">
            <a:extLst>
              <a:ext uri="{FF2B5EF4-FFF2-40B4-BE49-F238E27FC236}">
                <a16:creationId xmlns:a16="http://schemas.microsoft.com/office/drawing/2014/main" id="{716D8230-FFC1-6BD8-AEF2-28A40B7DF8B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1016" r="50437"/>
          <a:stretch/>
        </p:blipFill>
        <p:spPr>
          <a:xfrm>
            <a:off x="6244046" y="4095183"/>
            <a:ext cx="3499064" cy="2625680"/>
          </a:xfrm>
          <a:prstGeom prst="rect">
            <a:avLst/>
          </a:prstGeom>
        </p:spPr>
      </p:pic>
      <p:pic>
        <p:nvPicPr>
          <p:cNvPr id="13" name="Bildobjekt 12">
            <a:extLst>
              <a:ext uri="{FF2B5EF4-FFF2-40B4-BE49-F238E27FC236}">
                <a16:creationId xmlns:a16="http://schemas.microsoft.com/office/drawing/2014/main" id="{6F93628E-2027-5E51-E30A-DAC200D2B01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0857" t="35619" r="48036" b="39451"/>
          <a:stretch/>
        </p:blipFill>
        <p:spPr>
          <a:xfrm>
            <a:off x="540129" y="5148253"/>
            <a:ext cx="3792583" cy="1709747"/>
          </a:xfrm>
          <a:prstGeom prst="rect">
            <a:avLst/>
          </a:prstGeom>
        </p:spPr>
      </p:pic>
      <p:pic>
        <p:nvPicPr>
          <p:cNvPr id="15" name="Bildobjekt 14">
            <a:extLst>
              <a:ext uri="{FF2B5EF4-FFF2-40B4-BE49-F238E27FC236}">
                <a16:creationId xmlns:a16="http://schemas.microsoft.com/office/drawing/2014/main" id="{4AEC9852-4523-4427-85D9-27963EAA016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1214" t="30256" r="46000" b="64570"/>
          <a:stretch/>
        </p:blipFill>
        <p:spPr>
          <a:xfrm>
            <a:off x="561704" y="4801475"/>
            <a:ext cx="3997234" cy="354820"/>
          </a:xfrm>
          <a:prstGeom prst="rect">
            <a:avLst/>
          </a:prstGeom>
        </p:spPr>
      </p:pic>
      <p:sp>
        <p:nvSpPr>
          <p:cNvPr id="16" name="textruta 15">
            <a:extLst>
              <a:ext uri="{FF2B5EF4-FFF2-40B4-BE49-F238E27FC236}">
                <a16:creationId xmlns:a16="http://schemas.microsoft.com/office/drawing/2014/main" id="{611E832C-F850-1C0E-6F6A-946A7A3720B6}"/>
              </a:ext>
            </a:extLst>
          </p:cNvPr>
          <p:cNvSpPr txBox="1"/>
          <p:nvPr/>
        </p:nvSpPr>
        <p:spPr>
          <a:xfrm>
            <a:off x="9888583" y="6174805"/>
            <a:ext cx="22898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1000" i="1" dirty="0"/>
              <a:t>Source: Swedish postal market 2022.</a:t>
            </a:r>
          </a:p>
          <a:p>
            <a:r>
              <a:rPr lang="en" sz="1000" i="1" dirty="0"/>
              <a:t>Mail and telephoneboard</a:t>
            </a:r>
          </a:p>
        </p:txBody>
      </p:sp>
    </p:spTree>
    <p:extLst>
      <p:ext uri="{BB962C8B-B14F-4D97-AF65-F5344CB8AC3E}">
        <p14:creationId xmlns:p14="http://schemas.microsoft.com/office/powerpoint/2010/main" val="7204774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ruta 8">
            <a:extLst>
              <a:ext uri="{FF2B5EF4-FFF2-40B4-BE49-F238E27FC236}">
                <a16:creationId xmlns:a16="http://schemas.microsoft.com/office/drawing/2014/main" id="{66272FB9-8F15-E02E-3C38-31A9008034F6}"/>
              </a:ext>
            </a:extLst>
          </p:cNvPr>
          <p:cNvSpPr txBox="1"/>
          <p:nvPr/>
        </p:nvSpPr>
        <p:spPr>
          <a:xfrm>
            <a:off x="694508" y="5519057"/>
            <a:ext cx="6093822" cy="1292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2400" dirty="0"/>
              <a:t>Conclusion</a:t>
            </a:r>
          </a:p>
          <a:p>
            <a:r>
              <a:rPr lang="en" dirty="0"/>
              <a:t>E-commerce packages constitute a lot</a:t>
            </a:r>
          </a:p>
          <a:p>
            <a:r>
              <a:rPr lang="en" dirty="0"/>
              <a:t>small percentage of the total freight volumes</a:t>
            </a:r>
          </a:p>
          <a:p>
            <a:r>
              <a:rPr lang="en" dirty="0"/>
              <a:t>The market decreased by 7% in 2022</a:t>
            </a:r>
          </a:p>
        </p:txBody>
      </p:sp>
      <p:pic>
        <p:nvPicPr>
          <p:cNvPr id="10" name="Bildobjekt 9">
            <a:extLst>
              <a:ext uri="{FF2B5EF4-FFF2-40B4-BE49-F238E27FC236}">
                <a16:creationId xmlns:a16="http://schemas.microsoft.com/office/drawing/2014/main" id="{1F6840E1-2A1E-2AE7-02AC-4535CDF9AA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8439" y="3763040"/>
            <a:ext cx="2780211" cy="2133426"/>
          </a:xfrm>
          <a:prstGeom prst="rect">
            <a:avLst/>
          </a:prstGeom>
        </p:spPr>
      </p:pic>
      <p:pic>
        <p:nvPicPr>
          <p:cNvPr id="11" name="Bildobjekt 10">
            <a:extLst>
              <a:ext uri="{FF2B5EF4-FFF2-40B4-BE49-F238E27FC236}">
                <a16:creationId xmlns:a16="http://schemas.microsoft.com/office/drawing/2014/main" id="{E30A4A9E-E985-8358-9DBC-D3174231E1A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811"/>
          <a:stretch/>
        </p:blipFill>
        <p:spPr>
          <a:xfrm>
            <a:off x="721480" y="2277118"/>
            <a:ext cx="3250475" cy="1530229"/>
          </a:xfrm>
          <a:prstGeom prst="rect">
            <a:avLst/>
          </a:prstGeom>
        </p:spPr>
      </p:pic>
      <p:sp>
        <p:nvSpPr>
          <p:cNvPr id="13" name="textruta 12">
            <a:extLst>
              <a:ext uri="{FF2B5EF4-FFF2-40B4-BE49-F238E27FC236}">
                <a16:creationId xmlns:a16="http://schemas.microsoft.com/office/drawing/2014/main" id="{0D4CD8FA-A8EE-B8C1-D115-1E44FF6F2429}"/>
              </a:ext>
            </a:extLst>
          </p:cNvPr>
          <p:cNvSpPr txBox="1"/>
          <p:nvPr/>
        </p:nvSpPr>
        <p:spPr>
          <a:xfrm>
            <a:off x="694508" y="1829301"/>
            <a:ext cx="48441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2000" b="1" dirty="0"/>
              <a:t>C2X </a:t>
            </a:r>
            <a:r>
              <a:rPr lang="en" sz="2000" dirty="0"/>
              <a:t>= deliveries between private individuals</a:t>
            </a:r>
          </a:p>
        </p:txBody>
      </p:sp>
      <p:sp>
        <p:nvSpPr>
          <p:cNvPr id="3" name="Rubrik 1">
            <a:extLst>
              <a:ext uri="{FF2B5EF4-FFF2-40B4-BE49-F238E27FC236}">
                <a16:creationId xmlns:a16="http://schemas.microsoft.com/office/drawing/2014/main" id="{60B8CB02-D74F-EB31-B265-E2C8ABEAE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" b="1" dirty="0">
                <a:solidFill>
                  <a:schemeClr val="tx2"/>
                </a:solidFill>
              </a:rPr>
              <a:t>Deliveries B2B, B2C and C2X</a:t>
            </a:r>
            <a:endParaRPr lang="sv-SE" dirty="0"/>
          </a:p>
        </p:txBody>
      </p:sp>
      <p:pic>
        <p:nvPicPr>
          <p:cNvPr id="7" name="Platshållare för innehåll 6">
            <a:extLst>
              <a:ext uri="{FF2B5EF4-FFF2-40B4-BE49-F238E27FC236}">
                <a16:creationId xmlns:a16="http://schemas.microsoft.com/office/drawing/2014/main" id="{E39FD52D-FE45-6974-567C-2B2C38E9FD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5"/>
          <a:srcRect l="50527" t="33837" r="15907" b="11911"/>
          <a:stretch/>
        </p:blipFill>
        <p:spPr>
          <a:xfrm>
            <a:off x="6035886" y="1317367"/>
            <a:ext cx="5942754" cy="5403023"/>
          </a:xfrm>
        </p:spPr>
      </p:pic>
    </p:spTree>
    <p:extLst>
      <p:ext uri="{BB962C8B-B14F-4D97-AF65-F5344CB8AC3E}">
        <p14:creationId xmlns:p14="http://schemas.microsoft.com/office/powerpoint/2010/main" val="1090331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A78B58FF-9999-D49A-99C9-4A402AB818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" dirty="0"/>
              <a:t>Consolidation</a:t>
            </a:r>
          </a:p>
          <a:p>
            <a:pPr lvl="1"/>
            <a:r>
              <a:rPr lang="en" dirty="0"/>
              <a:t>Long-distance transport</a:t>
            </a:r>
          </a:p>
          <a:p>
            <a:r>
              <a:rPr lang="en" dirty="0"/>
              <a:t>Challenges</a:t>
            </a:r>
          </a:p>
          <a:p>
            <a:pPr lvl="1"/>
            <a:r>
              <a:rPr lang="en" dirty="0"/>
              <a:t>"last mile"</a:t>
            </a:r>
          </a:p>
          <a:p>
            <a:pPr lvl="1"/>
            <a:r>
              <a:rPr lang="en" dirty="0"/>
              <a:t>Of private persons</a:t>
            </a:r>
          </a:p>
          <a:p>
            <a:pPr lvl="2"/>
            <a:r>
              <a:rPr lang="en" dirty="0"/>
              <a:t>Little knowledge of logistics</a:t>
            </a:r>
          </a:p>
          <a:p>
            <a:pPr lvl="2"/>
            <a:r>
              <a:rPr lang="en" dirty="0"/>
              <a:t>Little understanding</a:t>
            </a:r>
          </a:p>
          <a:p>
            <a:pPr lvl="1"/>
            <a:r>
              <a:rPr lang="en" dirty="0"/>
              <a:t>Digitization</a:t>
            </a:r>
          </a:p>
          <a:p>
            <a:pPr lvl="1"/>
            <a:r>
              <a:rPr lang="en" dirty="0"/>
              <a:t>Delivery times/opening hours</a:t>
            </a:r>
          </a:p>
          <a:p>
            <a:pPr lvl="1"/>
            <a:r>
              <a:rPr lang="en" dirty="0"/>
              <a:t>City deliveries</a:t>
            </a:r>
          </a:p>
          <a:p>
            <a:pPr lvl="1"/>
            <a:r>
              <a:rPr lang="en" dirty="0"/>
              <a:t>sustainability</a:t>
            </a:r>
          </a:p>
          <a:p>
            <a:pPr lvl="2"/>
            <a:r>
              <a:rPr lang="en" dirty="0"/>
              <a:t>Consolidation</a:t>
            </a:r>
          </a:p>
          <a:p>
            <a:pPr lvl="2"/>
            <a:r>
              <a:rPr lang="en" dirty="0"/>
              <a:t>Delivery times</a:t>
            </a:r>
          </a:p>
          <a:p>
            <a:pPr lvl="2"/>
            <a:endParaRPr lang="sv-SE" dirty="0"/>
          </a:p>
          <a:p>
            <a:pPr lvl="2"/>
            <a:endParaRPr lang="sv-SE" dirty="0"/>
          </a:p>
          <a:p>
            <a:pPr lvl="1"/>
            <a:endParaRPr lang="sv-SE" dirty="0"/>
          </a:p>
        </p:txBody>
      </p:sp>
      <p:sp>
        <p:nvSpPr>
          <p:cNvPr id="4" name="Rubrik 1">
            <a:extLst>
              <a:ext uri="{FF2B5EF4-FFF2-40B4-BE49-F238E27FC236}">
                <a16:creationId xmlns:a16="http://schemas.microsoft.com/office/drawing/2014/main" id="{516B848C-8235-3C3E-BBB8-91A0C43EDC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" b="1" dirty="0">
                <a:solidFill>
                  <a:schemeClr val="tx2"/>
                </a:solidFill>
              </a:rPr>
              <a:t>Deliveries B2B, B2C and C2X</a:t>
            </a:r>
            <a:endParaRPr lang="sv-SE" dirty="0"/>
          </a:p>
        </p:txBody>
      </p:sp>
      <p:pic>
        <p:nvPicPr>
          <p:cNvPr id="5" name="Bildobjekt 4">
            <a:extLst>
              <a:ext uri="{FF2B5EF4-FFF2-40B4-BE49-F238E27FC236}">
                <a16:creationId xmlns:a16="http://schemas.microsoft.com/office/drawing/2014/main" id="{470DDBE2-C581-C084-BEA0-FDCCC8F0D5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9623" y="3915305"/>
            <a:ext cx="4939937" cy="2261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8686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objekt 1" descr="En bild som visar himmel, utomhus, väg, gata&#10;&#10;Beskrivning genererad med mycket hög exakthet">
            <a:extLst>
              <a:ext uri="{FF2B5EF4-FFF2-40B4-BE49-F238E27FC236}">
                <a16:creationId xmlns:a16="http://schemas.microsoft.com/office/drawing/2014/main" id="{6257FBC8-C0DD-41DA-9688-BCFA803DFA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27" r="4104" b="-2"/>
          <a:stretch/>
        </p:blipFill>
        <p:spPr>
          <a:xfrm>
            <a:off x="828772" y="1904281"/>
            <a:ext cx="5074070" cy="4272681"/>
          </a:xfrm>
          <a:prstGeom prst="rect">
            <a:avLst/>
          </a:prstGeom>
        </p:spPr>
      </p:pic>
      <p:sp>
        <p:nvSpPr>
          <p:cNvPr id="4" name="Rubrik 3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" dirty="0"/>
              <a:t>Terminal system and transport system domestically</a:t>
            </a:r>
          </a:p>
        </p:txBody>
      </p:sp>
      <p:sp>
        <p:nvSpPr>
          <p:cNvPr id="5" name="Platshållare för innehåll 4"/>
          <p:cNvSpPr>
            <a:spLocks noGrp="1"/>
          </p:cNvSpPr>
          <p:nvPr>
            <p:ph idx="1"/>
          </p:nvPr>
        </p:nvSpPr>
        <p:spPr>
          <a:xfrm>
            <a:off x="6338316" y="1825625"/>
            <a:ext cx="5015484" cy="4351338"/>
          </a:xfrm>
        </p:spPr>
        <p:txBody>
          <a:bodyPr>
            <a:normAutofit/>
          </a:bodyPr>
          <a:lstStyle/>
          <a:p>
            <a:r>
              <a:rPr lang="en" sz="2400" dirty="0"/>
              <a:t>Terminals</a:t>
            </a:r>
          </a:p>
          <a:p>
            <a:pPr lvl="1"/>
            <a:r>
              <a:rPr lang="en" dirty="0"/>
              <a:t>HUB terminal</a:t>
            </a:r>
          </a:p>
          <a:p>
            <a:pPr lvl="1"/>
            <a:r>
              <a:rPr lang="en" dirty="0"/>
              <a:t>Port terminal</a:t>
            </a:r>
          </a:p>
          <a:p>
            <a:pPr lvl="1"/>
            <a:r>
              <a:rPr lang="en" dirty="0"/>
              <a:t>Ferry terminal</a:t>
            </a:r>
          </a:p>
          <a:p>
            <a:pPr lvl="1"/>
            <a:r>
              <a:rPr lang="en" dirty="0"/>
              <a:t>Airport terminal</a:t>
            </a:r>
          </a:p>
          <a:p>
            <a:pPr lvl="1"/>
            <a:r>
              <a:rPr lang="en" dirty="0"/>
              <a:t>Combi terminal</a:t>
            </a:r>
          </a:p>
          <a:p>
            <a:pPr lvl="1"/>
            <a:r>
              <a:rPr lang="en" b="1" dirty="0"/>
              <a:t>Freight terminals</a:t>
            </a:r>
          </a:p>
          <a:p>
            <a:pPr lvl="1"/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288102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b="1" dirty="0">
                <a:solidFill>
                  <a:schemeClr val="tx2"/>
                </a:solidFill>
              </a:rPr>
              <a:t>Transport units</a:t>
            </a:r>
            <a:endParaRPr lang="sv-SE" dirty="0"/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>
          <a:xfrm>
            <a:off x="838200" y="1412777"/>
            <a:ext cx="10515600" cy="4764186"/>
          </a:xfrm>
        </p:spPr>
        <p:txBody>
          <a:bodyPr>
            <a:normAutofit fontScale="77500" lnSpcReduction="20000"/>
          </a:bodyPr>
          <a:lstStyle/>
          <a:p>
            <a:r>
              <a:rPr lang="en" dirty="0"/>
              <a:t>The freight terminal handles transport units</a:t>
            </a:r>
          </a:p>
          <a:p>
            <a:r>
              <a:rPr lang="en" dirty="0"/>
              <a:t>A </a:t>
            </a:r>
            <a:r>
              <a:rPr lang="en" sz="2600" dirty="0"/>
              <a:t>hot that goods can be loaded in, for example</a:t>
            </a:r>
          </a:p>
          <a:p>
            <a:pPr lvl="1"/>
            <a:r>
              <a:rPr lang="en" sz="2200" dirty="0"/>
              <a:t>Stool</a:t>
            </a:r>
          </a:p>
          <a:p>
            <a:pPr lvl="1"/>
            <a:r>
              <a:rPr lang="en" sz="2200" dirty="0"/>
              <a:t>Box</a:t>
            </a:r>
          </a:p>
          <a:p>
            <a:pPr lvl="1"/>
            <a:r>
              <a:rPr lang="en" sz="2200" dirty="0"/>
              <a:t>Hedge</a:t>
            </a:r>
          </a:p>
          <a:p>
            <a:pPr lvl="1"/>
            <a:r>
              <a:rPr lang="en" sz="2200" dirty="0"/>
              <a:t>Cardboard</a:t>
            </a:r>
          </a:p>
          <a:p>
            <a:pPr lvl="1"/>
            <a:r>
              <a:rPr lang="en" sz="2200" dirty="0"/>
              <a:t>Barrel</a:t>
            </a:r>
          </a:p>
          <a:p>
            <a:r>
              <a:rPr lang="en" sz="2600" dirty="0"/>
              <a:t>Feature</a:t>
            </a:r>
            <a:endParaRPr lang="sv-SE" sz="2400" dirty="0"/>
          </a:p>
          <a:p>
            <a:pPr marL="1257300" lvl="2" indent="-457200"/>
            <a:r>
              <a:rPr lang="en" sz="2400" dirty="0"/>
              <a:t>Keep the goods together</a:t>
            </a:r>
          </a:p>
          <a:p>
            <a:pPr marL="1257300" lvl="2" indent="-457200"/>
            <a:r>
              <a:rPr lang="en" sz="2400" dirty="0"/>
              <a:t>Be carrying</a:t>
            </a:r>
          </a:p>
          <a:p>
            <a:pPr marL="1257300" lvl="2" indent="-457200"/>
            <a:r>
              <a:rPr lang="en" sz="2400" dirty="0"/>
              <a:t>Protective</a:t>
            </a:r>
          </a:p>
          <a:p>
            <a:pPr marL="1714500" lvl="3" indent="-457200"/>
            <a:r>
              <a:rPr lang="en" sz="2400" dirty="0"/>
              <a:t>Load securing</a:t>
            </a:r>
          </a:p>
          <a:p>
            <a:pPr marL="400050" indent="-457200"/>
            <a:r>
              <a:rPr lang="en" sz="2600" dirty="0"/>
              <a:t>Physical requirements</a:t>
            </a:r>
          </a:p>
          <a:p>
            <a:pPr marL="1257300" lvl="2" indent="-457200"/>
            <a:r>
              <a:rPr lang="en" sz="2400" dirty="0"/>
              <a:t>Size</a:t>
            </a:r>
          </a:p>
          <a:p>
            <a:pPr marL="1257300" lvl="2" indent="-457200"/>
            <a:r>
              <a:rPr lang="en" sz="2400" dirty="0"/>
              <a:t>Time</a:t>
            </a:r>
          </a:p>
          <a:p>
            <a:pPr marL="1257300" lvl="2" indent="-457200"/>
            <a:r>
              <a:rPr lang="en" sz="2400" dirty="0"/>
              <a:t>Form</a:t>
            </a:r>
          </a:p>
          <a:p>
            <a:pPr marL="1257300" lvl="2" indent="-457200"/>
            <a:r>
              <a:rPr lang="en" sz="2400" dirty="0"/>
              <a:t>Management</a:t>
            </a:r>
          </a:p>
          <a:p>
            <a:pPr marL="857250" lvl="1" indent="-457200"/>
            <a:endParaRPr lang="sv-SE" dirty="0"/>
          </a:p>
          <a:p>
            <a:pPr marL="857250" lvl="1" indent="-457200"/>
            <a:endParaRPr lang="sv-SE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3404" y="386305"/>
            <a:ext cx="3107804" cy="23308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0718" y="3612118"/>
            <a:ext cx="2974975" cy="2195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Bildobjekt 3">
            <a:extLst>
              <a:ext uri="{FF2B5EF4-FFF2-40B4-BE49-F238E27FC236}">
                <a16:creationId xmlns:a16="http://schemas.microsoft.com/office/drawing/2014/main" id="{1D852E8A-3D02-4E28-B575-5D89D3C25C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83101" y="3743630"/>
            <a:ext cx="2804403" cy="2017951"/>
          </a:xfrm>
          <a:prstGeom prst="rect">
            <a:avLst/>
          </a:prstGeom>
        </p:spPr>
      </p:pic>
      <p:sp>
        <p:nvSpPr>
          <p:cNvPr id="5" name="textruta 4">
            <a:extLst>
              <a:ext uri="{FF2B5EF4-FFF2-40B4-BE49-F238E27FC236}">
                <a16:creationId xmlns:a16="http://schemas.microsoft.com/office/drawing/2014/main" id="{9DF67E71-36AB-4E36-9F90-0B677928D0AC}"/>
              </a:ext>
            </a:extLst>
          </p:cNvPr>
          <p:cNvSpPr txBox="1"/>
          <p:nvPr/>
        </p:nvSpPr>
        <p:spPr>
          <a:xfrm>
            <a:off x="7125660" y="5946247"/>
            <a:ext cx="4439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dirty="0"/>
              <a:t>EUR pallet 1.20 mlx 0.80 m b</a:t>
            </a:r>
          </a:p>
        </p:txBody>
      </p:sp>
    </p:spTree>
    <p:extLst>
      <p:ext uri="{BB962C8B-B14F-4D97-AF65-F5344CB8AC3E}">
        <p14:creationId xmlns:p14="http://schemas.microsoft.com/office/powerpoint/2010/main" val="723688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3" y="321176"/>
            <a:ext cx="7174247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196" name="Picture 4" descr="En bild som visar byggnad, inomhus&#10;&#10;Beskrivning genererad med hög exakthet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556"/>
          <a:stretch/>
        </p:blipFill>
        <p:spPr bwMode="auto">
          <a:xfrm>
            <a:off x="7829551" y="3161699"/>
            <a:ext cx="4042410" cy="2723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Bildobjekt 3" descr="En bild som visar lastbil, väg, utomhus, byggnad&#10;&#10;Beskrivning genererad med mycket hög exakthet">
            <a:extLst>
              <a:ext uri="{FF2B5EF4-FFF2-40B4-BE49-F238E27FC236}">
                <a16:creationId xmlns:a16="http://schemas.microsoft.com/office/drawing/2014/main" id="{69BAA695-B5C5-4912-802A-74477060DF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9551" y="570685"/>
            <a:ext cx="4042409" cy="1758447"/>
          </a:xfrm>
          <a:prstGeom prst="rect">
            <a:avLst/>
          </a:prstGeom>
        </p:spPr>
      </p:pic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821516" y="640263"/>
            <a:ext cx="6204984" cy="1344975"/>
          </a:xfrm>
        </p:spPr>
        <p:txBody>
          <a:bodyPr>
            <a:normAutofit fontScale="90000"/>
          </a:bodyPr>
          <a:lstStyle/>
          <a:p>
            <a:r>
              <a:rPr lang="en" sz="4000" dirty="0"/>
              <a:t>Terminal system and transport system domestically</a:t>
            </a:r>
            <a:endParaRPr lang="sv-SE" sz="4000" b="1" dirty="0"/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>
          <a:xfrm>
            <a:off x="821515" y="2121762"/>
            <a:ext cx="6204984" cy="362691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" sz="2400" dirty="0"/>
              <a:t>Terminal operations</a:t>
            </a:r>
          </a:p>
          <a:p>
            <a:pPr marL="857250" lvl="1" indent="-457200"/>
            <a:r>
              <a:rPr lang="en" dirty="0"/>
              <a:t>Capacity</a:t>
            </a:r>
          </a:p>
          <a:p>
            <a:pPr marL="1257300" lvl="2" indent="-457200"/>
            <a:r>
              <a:rPr lang="en" sz="2400" dirty="0"/>
              <a:t>Day</a:t>
            </a:r>
          </a:p>
          <a:p>
            <a:pPr marL="857250" lvl="1" indent="-457200"/>
            <a:r>
              <a:rPr lang="en" dirty="0"/>
              <a:t>Loading/Unloading</a:t>
            </a:r>
          </a:p>
          <a:p>
            <a:pPr marL="1257300" lvl="2" indent="-457200"/>
            <a:r>
              <a:rPr lang="en" sz="2400" dirty="0"/>
              <a:t>Piers</a:t>
            </a:r>
          </a:p>
          <a:p>
            <a:pPr marL="1257300" lvl="2" indent="-457200"/>
            <a:r>
              <a:rPr lang="en" sz="2400" dirty="0"/>
              <a:t>loading dock</a:t>
            </a:r>
          </a:p>
          <a:p>
            <a:pPr marL="1257300" lvl="2" indent="-457200"/>
            <a:r>
              <a:rPr lang="en" sz="2400" dirty="0"/>
              <a:t>Courtyard</a:t>
            </a:r>
          </a:p>
          <a:p>
            <a:pPr marL="800100" lvl="2" indent="0">
              <a:buNone/>
            </a:pPr>
            <a:endParaRPr lang="sv-SE" sz="2400" dirty="0"/>
          </a:p>
        </p:txBody>
      </p:sp>
    </p:spTree>
    <p:extLst>
      <p:ext uri="{BB962C8B-B14F-4D97-AF65-F5344CB8AC3E}">
        <p14:creationId xmlns:p14="http://schemas.microsoft.com/office/powerpoint/2010/main" val="6543315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Terminal system and transport system domestically</a:t>
            </a:r>
            <a:endParaRPr lang="sv-SE" b="1" dirty="0">
              <a:solidFill>
                <a:schemeClr val="tx2"/>
              </a:solidFill>
            </a:endParaRPr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035"/>
          <a:stretch/>
        </p:blipFill>
        <p:spPr bwMode="auto">
          <a:xfrm>
            <a:off x="2855640" y="1650520"/>
            <a:ext cx="6229784" cy="51935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711493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15401</TotalTime>
  <Words>706</Words>
  <Application>Microsoft Office PowerPoint</Application>
  <PresentationFormat>Widescreen</PresentationFormat>
  <Paragraphs>261</Paragraphs>
  <Slides>23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Calibri</vt:lpstr>
      <vt:lpstr>Calibri Light</vt:lpstr>
      <vt:lpstr>Office-tema</vt:lpstr>
      <vt:lpstr>PowerPoint Presentation</vt:lpstr>
      <vt:lpstr>Logistics actors</vt:lpstr>
      <vt:lpstr>Deliveries B2B and B2C</vt:lpstr>
      <vt:lpstr>Deliveries B2B, B2C and C2X</vt:lpstr>
      <vt:lpstr>Deliveries B2B, B2C and C2X</vt:lpstr>
      <vt:lpstr>Terminal system and transport system domestically</vt:lpstr>
      <vt:lpstr>Transport units</vt:lpstr>
      <vt:lpstr>Terminal system and transport system domestically</vt:lpstr>
      <vt:lpstr>Terminal system and transport system domestically</vt:lpstr>
      <vt:lpstr>Terminal system and transport system domestically</vt:lpstr>
      <vt:lpstr>Terminal system and transport system domestically</vt:lpstr>
      <vt:lpstr>Terminal system and transport system domestically</vt:lpstr>
      <vt:lpstr>Terminal system and transport system domestically</vt:lpstr>
      <vt:lpstr>PowerPoint Presentation</vt:lpstr>
      <vt:lpstr>Terminal system and transport system domestically</vt:lpstr>
      <vt:lpstr>PowerPoint Presentation</vt:lpstr>
      <vt:lpstr>Terminal system and transport system domestically</vt:lpstr>
      <vt:lpstr>PowerPoint Presentation</vt:lpstr>
      <vt:lpstr>PowerPoint Presentation</vt:lpstr>
      <vt:lpstr>PowerPoint Presentation</vt:lpstr>
      <vt:lpstr>Terminal system and transport system domestically</vt:lpstr>
      <vt:lpstr>Terminal system and transport system domestically</vt:lpstr>
      <vt:lpstr>Terminal system and transport system domestically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PowerPoint-presentation</dc:title>
  <dc:creator>Lisbeth Wessberg Ledner</dc:creator>
  <cp:lastModifiedBy>Xingrong Zong</cp:lastModifiedBy>
  <cp:revision>78</cp:revision>
  <dcterms:created xsi:type="dcterms:W3CDTF">2017-06-22T12:02:19Z</dcterms:created>
  <dcterms:modified xsi:type="dcterms:W3CDTF">2023-11-17T12:24:14Z</dcterms:modified>
</cp:coreProperties>
</file>